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8" r:id="rId1"/>
  </p:sldMasterIdLst>
  <p:notesMasterIdLst>
    <p:notesMasterId r:id="rId24"/>
  </p:notesMasterIdLst>
  <p:sldIdLst>
    <p:sldId id="256" r:id="rId2"/>
    <p:sldId id="258" r:id="rId3"/>
    <p:sldId id="260" r:id="rId4"/>
    <p:sldId id="262" r:id="rId5"/>
    <p:sldId id="266" r:id="rId6"/>
    <p:sldId id="263" r:id="rId7"/>
    <p:sldId id="264" r:id="rId8"/>
    <p:sldId id="265" r:id="rId9"/>
    <p:sldId id="270" r:id="rId10"/>
    <p:sldId id="259" r:id="rId11"/>
    <p:sldId id="267" r:id="rId12"/>
    <p:sldId id="268" r:id="rId13"/>
    <p:sldId id="269" r:id="rId14"/>
    <p:sldId id="276" r:id="rId15"/>
    <p:sldId id="261" r:id="rId16"/>
    <p:sldId id="271" r:id="rId17"/>
    <p:sldId id="272" r:id="rId18"/>
    <p:sldId id="273" r:id="rId19"/>
    <p:sldId id="274" r:id="rId20"/>
    <p:sldId id="275" r:id="rId21"/>
    <p:sldId id="277" r:id="rId22"/>
    <p:sldId id="278"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9" d="100"/>
          <a:sy n="49" d="100"/>
        </p:scale>
        <p:origin x="-66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image" Target="../media/image7.png"/></Relationships>
</file>

<file path=ppt/diagrams/_rels/drawing1.xml.rels><?xml version="1.0" encoding="UTF-8" standalone="yes"?>
<Relationships xmlns="http://schemas.openxmlformats.org/package/2006/relationships"><Relationship Id="rId1" Type="http://schemas.openxmlformats.org/officeDocument/2006/relationships/image" Target="../media/image7.png"/></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E456DE-8DED-40DD-9EA2-9A25D625F761}" type="doc">
      <dgm:prSet loTypeId="urn:microsoft.com/office/officeart/2005/8/layout/vList3" loCatId="list" qsTypeId="urn:microsoft.com/office/officeart/2005/8/quickstyle/3d1" qsCatId="3D" csTypeId="urn:microsoft.com/office/officeart/2005/8/colors/accent3_2" csCatId="accent3" phldr="1"/>
      <dgm:spPr/>
    </dgm:pt>
    <dgm:pt modelId="{4188C0B1-8D44-48C6-9969-5FD60F04A375}">
      <dgm:prSet phldrT="[Text]"/>
      <dgm:spPr/>
      <dgm:t>
        <a:bodyPr/>
        <a:lstStyle/>
        <a:p>
          <a:r>
            <a:rPr lang="en-US" dirty="0" smtClean="0"/>
            <a:t>Consistent Design </a:t>
          </a:r>
          <a:endParaRPr lang="en-US" dirty="0"/>
        </a:p>
      </dgm:t>
    </dgm:pt>
    <dgm:pt modelId="{FCBAD326-1B58-4B85-B091-F739A02E7FEC}" type="parTrans" cxnId="{531D1BDC-6C8A-4F26-9FC1-942DC706B7FF}">
      <dgm:prSet/>
      <dgm:spPr/>
      <dgm:t>
        <a:bodyPr/>
        <a:lstStyle/>
        <a:p>
          <a:endParaRPr lang="en-US"/>
        </a:p>
      </dgm:t>
    </dgm:pt>
    <dgm:pt modelId="{8E8F0ED0-042C-44EC-B7AC-74B25E6A1D71}" type="sibTrans" cxnId="{531D1BDC-6C8A-4F26-9FC1-942DC706B7FF}">
      <dgm:prSet/>
      <dgm:spPr/>
      <dgm:t>
        <a:bodyPr/>
        <a:lstStyle/>
        <a:p>
          <a:endParaRPr lang="en-US"/>
        </a:p>
      </dgm:t>
    </dgm:pt>
    <dgm:pt modelId="{D9596520-AA53-498B-9572-B6A18821E58B}">
      <dgm:prSet phldrT="[Text]"/>
      <dgm:spPr/>
      <dgm:t>
        <a:bodyPr/>
        <a:lstStyle/>
        <a:p>
          <a:r>
            <a:rPr lang="en-US" dirty="0" smtClean="0"/>
            <a:t>Readable Headings and Body</a:t>
          </a:r>
          <a:endParaRPr lang="en-US" dirty="0"/>
        </a:p>
      </dgm:t>
    </dgm:pt>
    <dgm:pt modelId="{A1A3DAF9-9EF7-488B-A1B1-7B82C06A0C4D}" type="parTrans" cxnId="{73DB7F00-2846-4853-A834-724700F3A18E}">
      <dgm:prSet/>
      <dgm:spPr/>
      <dgm:t>
        <a:bodyPr/>
        <a:lstStyle/>
        <a:p>
          <a:endParaRPr lang="en-US"/>
        </a:p>
      </dgm:t>
    </dgm:pt>
    <dgm:pt modelId="{F80EEB78-F306-4497-BB6A-D96AC0239EE7}" type="sibTrans" cxnId="{73DB7F00-2846-4853-A834-724700F3A18E}">
      <dgm:prSet/>
      <dgm:spPr/>
      <dgm:t>
        <a:bodyPr/>
        <a:lstStyle/>
        <a:p>
          <a:endParaRPr lang="en-US"/>
        </a:p>
      </dgm:t>
    </dgm:pt>
    <dgm:pt modelId="{82A4708A-BB59-4C5A-B46C-E2BBE9B37AE4}">
      <dgm:prSet phldrT="[Text]"/>
      <dgm:spPr/>
      <dgm:t>
        <a:bodyPr/>
        <a:lstStyle/>
        <a:p>
          <a:r>
            <a:rPr lang="en-US" dirty="0" smtClean="0"/>
            <a:t>Appropriate use of Color</a:t>
          </a:r>
        </a:p>
      </dgm:t>
    </dgm:pt>
    <dgm:pt modelId="{E45FE382-3D7D-4D45-9A6B-BD58F04634C6}" type="parTrans" cxnId="{60C7D332-7B61-4987-AC75-D6068882812B}">
      <dgm:prSet/>
      <dgm:spPr/>
      <dgm:t>
        <a:bodyPr/>
        <a:lstStyle/>
        <a:p>
          <a:endParaRPr lang="en-US"/>
        </a:p>
      </dgm:t>
    </dgm:pt>
    <dgm:pt modelId="{00BB74CF-2655-4543-BDEF-8467636CF6E3}" type="sibTrans" cxnId="{60C7D332-7B61-4987-AC75-D6068882812B}">
      <dgm:prSet/>
      <dgm:spPr/>
      <dgm:t>
        <a:bodyPr/>
        <a:lstStyle/>
        <a:p>
          <a:endParaRPr lang="en-US"/>
        </a:p>
      </dgm:t>
    </dgm:pt>
    <dgm:pt modelId="{DC6E8577-2ABB-44BC-BED9-103A5FE9C45B}">
      <dgm:prSet/>
      <dgm:spPr/>
      <dgm:t>
        <a:bodyPr/>
        <a:lstStyle/>
        <a:p>
          <a:r>
            <a:rPr lang="en-US" dirty="0" smtClean="0"/>
            <a:t>Illustrations are labeled and near relevant passages</a:t>
          </a:r>
          <a:endParaRPr lang="en-US" dirty="0"/>
        </a:p>
      </dgm:t>
    </dgm:pt>
    <dgm:pt modelId="{D582E47D-DC87-4442-BAC1-32626170AAFF}" type="parTrans" cxnId="{E1E0D8C5-A367-47BD-A7AE-E66AC8911607}">
      <dgm:prSet/>
      <dgm:spPr/>
      <dgm:t>
        <a:bodyPr/>
        <a:lstStyle/>
        <a:p>
          <a:endParaRPr lang="en-US"/>
        </a:p>
      </dgm:t>
    </dgm:pt>
    <dgm:pt modelId="{21DCFF3B-F00C-4431-BE48-54B787C9DBC6}" type="sibTrans" cxnId="{E1E0D8C5-A367-47BD-A7AE-E66AC8911607}">
      <dgm:prSet/>
      <dgm:spPr/>
      <dgm:t>
        <a:bodyPr/>
        <a:lstStyle/>
        <a:p>
          <a:endParaRPr lang="en-US"/>
        </a:p>
      </dgm:t>
    </dgm:pt>
    <dgm:pt modelId="{2ADDD8B1-7BE3-4C56-B5C7-4172661B33C3}">
      <dgm:prSet/>
      <dgm:spPr/>
      <dgm:t>
        <a:bodyPr/>
        <a:lstStyle/>
        <a:p>
          <a:r>
            <a:rPr lang="en-US" dirty="0" smtClean="0"/>
            <a:t>If used, animation and sound are supporting the document not distracting  </a:t>
          </a:r>
          <a:endParaRPr lang="en-US" dirty="0"/>
        </a:p>
      </dgm:t>
    </dgm:pt>
    <dgm:pt modelId="{C125BCF2-816F-4C9F-8FC9-6ED82754FF0A}" type="parTrans" cxnId="{946EA899-65E4-4F2D-8FEC-8FC06D3BFAC9}">
      <dgm:prSet/>
      <dgm:spPr/>
      <dgm:t>
        <a:bodyPr/>
        <a:lstStyle/>
        <a:p>
          <a:endParaRPr lang="en-US"/>
        </a:p>
      </dgm:t>
    </dgm:pt>
    <dgm:pt modelId="{332A3BC7-5760-4CDE-8623-78C9417BE89B}" type="sibTrans" cxnId="{946EA899-65E4-4F2D-8FEC-8FC06D3BFAC9}">
      <dgm:prSet/>
      <dgm:spPr/>
      <dgm:t>
        <a:bodyPr/>
        <a:lstStyle/>
        <a:p>
          <a:endParaRPr lang="en-US"/>
        </a:p>
      </dgm:t>
    </dgm:pt>
    <dgm:pt modelId="{0AE1198E-AA4B-429E-948F-2FD6003F1C85}" type="pres">
      <dgm:prSet presAssocID="{2EE456DE-8DED-40DD-9EA2-9A25D625F761}" presName="linearFlow" presStyleCnt="0">
        <dgm:presLayoutVars>
          <dgm:dir/>
          <dgm:resizeHandles val="exact"/>
        </dgm:presLayoutVars>
      </dgm:prSet>
      <dgm:spPr/>
    </dgm:pt>
    <dgm:pt modelId="{70A6CAF6-E639-4E4E-9AB6-05F7EA2C3B73}" type="pres">
      <dgm:prSet presAssocID="{4188C0B1-8D44-48C6-9969-5FD60F04A375}" presName="composite" presStyleCnt="0"/>
      <dgm:spPr/>
    </dgm:pt>
    <dgm:pt modelId="{862D0CB7-0651-4A9B-A6A1-49E5DB75E88A}" type="pres">
      <dgm:prSet presAssocID="{4188C0B1-8D44-48C6-9969-5FD60F04A375}" presName="imgShp" presStyleLbl="fgImgPlace1" presStyleIdx="0" presStyleCnt="5"/>
      <dgm:spPr>
        <a:blipFill>
          <a:blip xmlns:r="http://schemas.openxmlformats.org/officeDocument/2006/relationships" r:embed="rId1">
            <a:extLst>
              <a:ext uri="{28A0092B-C50C-407E-A947-70E740481C1C}">
                <a14:useLocalDpi xmlns:a14="http://schemas.microsoft.com/office/drawing/2010/main" val="0"/>
              </a:ext>
            </a:extLst>
          </a:blip>
          <a:srcRect/>
          <a:stretch>
            <a:fillRect l="-1000" r="-1000"/>
          </a:stretch>
        </a:blipFill>
      </dgm:spPr>
    </dgm:pt>
    <dgm:pt modelId="{68F27E0D-1481-458E-90E3-37E9ACB9B393}" type="pres">
      <dgm:prSet presAssocID="{4188C0B1-8D44-48C6-9969-5FD60F04A375}" presName="txShp" presStyleLbl="node1" presStyleIdx="0" presStyleCnt="5" custLinFactY="-10228" custLinFactNeighborX="1546" custLinFactNeighborY="-100000">
        <dgm:presLayoutVars>
          <dgm:bulletEnabled val="1"/>
        </dgm:presLayoutVars>
      </dgm:prSet>
      <dgm:spPr/>
      <dgm:t>
        <a:bodyPr/>
        <a:lstStyle/>
        <a:p>
          <a:endParaRPr lang="en-US"/>
        </a:p>
      </dgm:t>
    </dgm:pt>
    <dgm:pt modelId="{BA957C42-7361-497F-B9C8-E2BC734186AB}" type="pres">
      <dgm:prSet presAssocID="{8E8F0ED0-042C-44EC-B7AC-74B25E6A1D71}" presName="spacing" presStyleCnt="0"/>
      <dgm:spPr/>
    </dgm:pt>
    <dgm:pt modelId="{8F41767F-B158-4F91-BE64-CF8841348BCE}" type="pres">
      <dgm:prSet presAssocID="{D9596520-AA53-498B-9572-B6A18821E58B}" presName="composite" presStyleCnt="0"/>
      <dgm:spPr/>
    </dgm:pt>
    <dgm:pt modelId="{D93B52DB-9359-4B89-AC53-D11584E8E164}" type="pres">
      <dgm:prSet presAssocID="{D9596520-AA53-498B-9572-B6A18821E58B}" presName="imgShp" presStyleLbl="fgImgPlace1" presStyleIdx="1" presStyleCnt="5"/>
      <dgm:spPr>
        <a:blipFill>
          <a:blip xmlns:r="http://schemas.openxmlformats.org/officeDocument/2006/relationships" r:embed="rId1">
            <a:extLst>
              <a:ext uri="{28A0092B-C50C-407E-A947-70E740481C1C}">
                <a14:useLocalDpi xmlns:a14="http://schemas.microsoft.com/office/drawing/2010/main" val="0"/>
              </a:ext>
            </a:extLst>
          </a:blip>
          <a:srcRect/>
          <a:stretch>
            <a:fillRect l="-1000" r="-1000"/>
          </a:stretch>
        </a:blipFill>
      </dgm:spPr>
    </dgm:pt>
    <dgm:pt modelId="{F4F9EAA2-C6FE-4D80-AC2C-FC67521CB422}" type="pres">
      <dgm:prSet presAssocID="{D9596520-AA53-498B-9572-B6A18821E58B}" presName="txShp" presStyleLbl="node1" presStyleIdx="1" presStyleCnt="5">
        <dgm:presLayoutVars>
          <dgm:bulletEnabled val="1"/>
        </dgm:presLayoutVars>
      </dgm:prSet>
      <dgm:spPr/>
      <dgm:t>
        <a:bodyPr/>
        <a:lstStyle/>
        <a:p>
          <a:endParaRPr lang="en-US"/>
        </a:p>
      </dgm:t>
    </dgm:pt>
    <dgm:pt modelId="{3E3AD25A-B304-44EB-A469-A5BE3922E440}" type="pres">
      <dgm:prSet presAssocID="{F80EEB78-F306-4497-BB6A-D96AC0239EE7}" presName="spacing" presStyleCnt="0"/>
      <dgm:spPr/>
    </dgm:pt>
    <dgm:pt modelId="{6556BDA0-CB5A-4EAF-BFC3-8C1D5857E2AD}" type="pres">
      <dgm:prSet presAssocID="{DC6E8577-2ABB-44BC-BED9-103A5FE9C45B}" presName="composite" presStyleCnt="0"/>
      <dgm:spPr/>
    </dgm:pt>
    <dgm:pt modelId="{14E3E260-B9E0-40B2-849E-A49528CEFF69}" type="pres">
      <dgm:prSet presAssocID="{DC6E8577-2ABB-44BC-BED9-103A5FE9C45B}" presName="imgShp" presStyleLbl="fgImgPlace1" presStyleIdx="2" presStyleCnt="5"/>
      <dgm:spPr>
        <a:blipFill>
          <a:blip xmlns:r="http://schemas.openxmlformats.org/officeDocument/2006/relationships" r:embed="rId1">
            <a:extLst>
              <a:ext uri="{28A0092B-C50C-407E-A947-70E740481C1C}">
                <a14:useLocalDpi xmlns:a14="http://schemas.microsoft.com/office/drawing/2010/main" val="0"/>
              </a:ext>
            </a:extLst>
          </a:blip>
          <a:srcRect/>
          <a:stretch>
            <a:fillRect l="-1000" r="-1000"/>
          </a:stretch>
        </a:blipFill>
      </dgm:spPr>
    </dgm:pt>
    <dgm:pt modelId="{89B48F50-A428-4025-AE5D-80889976FCC6}" type="pres">
      <dgm:prSet presAssocID="{DC6E8577-2ABB-44BC-BED9-103A5FE9C45B}" presName="txShp" presStyleLbl="node1" presStyleIdx="2" presStyleCnt="5">
        <dgm:presLayoutVars>
          <dgm:bulletEnabled val="1"/>
        </dgm:presLayoutVars>
      </dgm:prSet>
      <dgm:spPr/>
      <dgm:t>
        <a:bodyPr/>
        <a:lstStyle/>
        <a:p>
          <a:endParaRPr lang="en-US"/>
        </a:p>
      </dgm:t>
    </dgm:pt>
    <dgm:pt modelId="{1CEAFCAE-1F0D-4A8C-BD09-3677824C5FAD}" type="pres">
      <dgm:prSet presAssocID="{21DCFF3B-F00C-4431-BE48-54B787C9DBC6}" presName="spacing" presStyleCnt="0"/>
      <dgm:spPr/>
    </dgm:pt>
    <dgm:pt modelId="{B0CC8F85-862E-4C82-BCFB-60BFBA9F3990}" type="pres">
      <dgm:prSet presAssocID="{82A4708A-BB59-4C5A-B46C-E2BBE9B37AE4}" presName="composite" presStyleCnt="0"/>
      <dgm:spPr/>
    </dgm:pt>
    <dgm:pt modelId="{626E1F9D-7630-4672-B953-0B6300F9FD1A}" type="pres">
      <dgm:prSet presAssocID="{82A4708A-BB59-4C5A-B46C-E2BBE9B37AE4}" presName="imgShp" presStyleLbl="fgImgPlace1" presStyleIdx="3" presStyleCnt="5"/>
      <dgm:spPr>
        <a:blipFill>
          <a:blip xmlns:r="http://schemas.openxmlformats.org/officeDocument/2006/relationships" r:embed="rId1">
            <a:extLst>
              <a:ext uri="{28A0092B-C50C-407E-A947-70E740481C1C}">
                <a14:useLocalDpi xmlns:a14="http://schemas.microsoft.com/office/drawing/2010/main" val="0"/>
              </a:ext>
            </a:extLst>
          </a:blip>
          <a:srcRect/>
          <a:stretch>
            <a:fillRect l="-1000" r="-1000"/>
          </a:stretch>
        </a:blipFill>
      </dgm:spPr>
    </dgm:pt>
    <dgm:pt modelId="{0EE97D3E-E9D7-43AB-8F01-D85A363C6D42}" type="pres">
      <dgm:prSet presAssocID="{82A4708A-BB59-4C5A-B46C-E2BBE9B37AE4}" presName="txShp" presStyleLbl="node1" presStyleIdx="3" presStyleCnt="5">
        <dgm:presLayoutVars>
          <dgm:bulletEnabled val="1"/>
        </dgm:presLayoutVars>
      </dgm:prSet>
      <dgm:spPr/>
      <dgm:t>
        <a:bodyPr/>
        <a:lstStyle/>
        <a:p>
          <a:endParaRPr lang="en-US"/>
        </a:p>
      </dgm:t>
    </dgm:pt>
    <dgm:pt modelId="{20F2DBD0-6886-4533-9DBF-9143876A9713}" type="pres">
      <dgm:prSet presAssocID="{00BB74CF-2655-4543-BDEF-8467636CF6E3}" presName="spacing" presStyleCnt="0"/>
      <dgm:spPr/>
    </dgm:pt>
    <dgm:pt modelId="{873156AF-F5E8-4AF8-9C50-46538E1A009A}" type="pres">
      <dgm:prSet presAssocID="{2ADDD8B1-7BE3-4C56-B5C7-4172661B33C3}" presName="composite" presStyleCnt="0"/>
      <dgm:spPr/>
    </dgm:pt>
    <dgm:pt modelId="{4D90E33A-0246-4548-BA1A-5BFDF99FC9BF}" type="pres">
      <dgm:prSet presAssocID="{2ADDD8B1-7BE3-4C56-B5C7-4172661B33C3}" presName="imgShp" presStyleLbl="fgImgPlace1" presStyleIdx="4" presStyleCnt="5"/>
      <dgm:spPr>
        <a:blipFill>
          <a:blip xmlns:r="http://schemas.openxmlformats.org/officeDocument/2006/relationships" r:embed="rId1">
            <a:extLst>
              <a:ext uri="{28A0092B-C50C-407E-A947-70E740481C1C}">
                <a14:useLocalDpi xmlns:a14="http://schemas.microsoft.com/office/drawing/2010/main" val="0"/>
              </a:ext>
            </a:extLst>
          </a:blip>
          <a:srcRect/>
          <a:stretch>
            <a:fillRect l="-1000" r="-1000"/>
          </a:stretch>
        </a:blipFill>
      </dgm:spPr>
    </dgm:pt>
    <dgm:pt modelId="{7F1D8007-FDB7-410D-8E71-9A6BAA66C8EE}" type="pres">
      <dgm:prSet presAssocID="{2ADDD8B1-7BE3-4C56-B5C7-4172661B33C3}" presName="txShp" presStyleLbl="node1" presStyleIdx="4" presStyleCnt="5">
        <dgm:presLayoutVars>
          <dgm:bulletEnabled val="1"/>
        </dgm:presLayoutVars>
      </dgm:prSet>
      <dgm:spPr/>
      <dgm:t>
        <a:bodyPr/>
        <a:lstStyle/>
        <a:p>
          <a:endParaRPr lang="en-US"/>
        </a:p>
      </dgm:t>
    </dgm:pt>
  </dgm:ptLst>
  <dgm:cxnLst>
    <dgm:cxn modelId="{60C7D332-7B61-4987-AC75-D6068882812B}" srcId="{2EE456DE-8DED-40DD-9EA2-9A25D625F761}" destId="{82A4708A-BB59-4C5A-B46C-E2BBE9B37AE4}" srcOrd="3" destOrd="0" parTransId="{E45FE382-3D7D-4D45-9A6B-BD58F04634C6}" sibTransId="{00BB74CF-2655-4543-BDEF-8467636CF6E3}"/>
    <dgm:cxn modelId="{60651E7C-3BF4-4B03-AD30-684A39D63218}" type="presOf" srcId="{2ADDD8B1-7BE3-4C56-B5C7-4172661B33C3}" destId="{7F1D8007-FDB7-410D-8E71-9A6BAA66C8EE}" srcOrd="0" destOrd="0" presId="urn:microsoft.com/office/officeart/2005/8/layout/vList3"/>
    <dgm:cxn modelId="{73DB7F00-2846-4853-A834-724700F3A18E}" srcId="{2EE456DE-8DED-40DD-9EA2-9A25D625F761}" destId="{D9596520-AA53-498B-9572-B6A18821E58B}" srcOrd="1" destOrd="0" parTransId="{A1A3DAF9-9EF7-488B-A1B1-7B82C06A0C4D}" sibTransId="{F80EEB78-F306-4497-BB6A-D96AC0239EE7}"/>
    <dgm:cxn modelId="{531D1BDC-6C8A-4F26-9FC1-942DC706B7FF}" srcId="{2EE456DE-8DED-40DD-9EA2-9A25D625F761}" destId="{4188C0B1-8D44-48C6-9969-5FD60F04A375}" srcOrd="0" destOrd="0" parTransId="{FCBAD326-1B58-4B85-B091-F739A02E7FEC}" sibTransId="{8E8F0ED0-042C-44EC-B7AC-74B25E6A1D71}"/>
    <dgm:cxn modelId="{ACE801D2-504E-4BE9-9D5B-D49B7DC863B3}" type="presOf" srcId="{D9596520-AA53-498B-9572-B6A18821E58B}" destId="{F4F9EAA2-C6FE-4D80-AC2C-FC67521CB422}" srcOrd="0" destOrd="0" presId="urn:microsoft.com/office/officeart/2005/8/layout/vList3"/>
    <dgm:cxn modelId="{946EA899-65E4-4F2D-8FEC-8FC06D3BFAC9}" srcId="{2EE456DE-8DED-40DD-9EA2-9A25D625F761}" destId="{2ADDD8B1-7BE3-4C56-B5C7-4172661B33C3}" srcOrd="4" destOrd="0" parTransId="{C125BCF2-816F-4C9F-8FC9-6ED82754FF0A}" sibTransId="{332A3BC7-5760-4CDE-8623-78C9417BE89B}"/>
    <dgm:cxn modelId="{3F2AA0F6-0697-4898-8FD3-5BE670376038}" type="presOf" srcId="{2EE456DE-8DED-40DD-9EA2-9A25D625F761}" destId="{0AE1198E-AA4B-429E-948F-2FD6003F1C85}" srcOrd="0" destOrd="0" presId="urn:microsoft.com/office/officeart/2005/8/layout/vList3"/>
    <dgm:cxn modelId="{E1E0D8C5-A367-47BD-A7AE-E66AC8911607}" srcId="{2EE456DE-8DED-40DD-9EA2-9A25D625F761}" destId="{DC6E8577-2ABB-44BC-BED9-103A5FE9C45B}" srcOrd="2" destOrd="0" parTransId="{D582E47D-DC87-4442-BAC1-32626170AAFF}" sibTransId="{21DCFF3B-F00C-4431-BE48-54B787C9DBC6}"/>
    <dgm:cxn modelId="{965ECD6C-D13E-43BB-801B-59F566D4E20C}" type="presOf" srcId="{4188C0B1-8D44-48C6-9969-5FD60F04A375}" destId="{68F27E0D-1481-458E-90E3-37E9ACB9B393}" srcOrd="0" destOrd="0" presId="urn:microsoft.com/office/officeart/2005/8/layout/vList3"/>
    <dgm:cxn modelId="{39115426-BB3E-4B75-BA8F-FDFA927CA886}" type="presOf" srcId="{DC6E8577-2ABB-44BC-BED9-103A5FE9C45B}" destId="{89B48F50-A428-4025-AE5D-80889976FCC6}" srcOrd="0" destOrd="0" presId="urn:microsoft.com/office/officeart/2005/8/layout/vList3"/>
    <dgm:cxn modelId="{0862A27C-92E5-43BE-B787-1AD484AE7B22}" type="presOf" srcId="{82A4708A-BB59-4C5A-B46C-E2BBE9B37AE4}" destId="{0EE97D3E-E9D7-43AB-8F01-D85A363C6D42}" srcOrd="0" destOrd="0" presId="urn:microsoft.com/office/officeart/2005/8/layout/vList3"/>
    <dgm:cxn modelId="{27D48AEE-0E69-4A0F-A985-BD1F29ECCC64}" type="presParOf" srcId="{0AE1198E-AA4B-429E-948F-2FD6003F1C85}" destId="{70A6CAF6-E639-4E4E-9AB6-05F7EA2C3B73}" srcOrd="0" destOrd="0" presId="urn:microsoft.com/office/officeart/2005/8/layout/vList3"/>
    <dgm:cxn modelId="{2CDDD719-193E-4273-A37E-D831809750F0}" type="presParOf" srcId="{70A6CAF6-E639-4E4E-9AB6-05F7EA2C3B73}" destId="{862D0CB7-0651-4A9B-A6A1-49E5DB75E88A}" srcOrd="0" destOrd="0" presId="urn:microsoft.com/office/officeart/2005/8/layout/vList3"/>
    <dgm:cxn modelId="{35F8E2A9-A6EA-42D1-9BB0-20A99381BB70}" type="presParOf" srcId="{70A6CAF6-E639-4E4E-9AB6-05F7EA2C3B73}" destId="{68F27E0D-1481-458E-90E3-37E9ACB9B393}" srcOrd="1" destOrd="0" presId="urn:microsoft.com/office/officeart/2005/8/layout/vList3"/>
    <dgm:cxn modelId="{A1A4FCBD-059B-4517-A7E0-C69080FA09C2}" type="presParOf" srcId="{0AE1198E-AA4B-429E-948F-2FD6003F1C85}" destId="{BA957C42-7361-497F-B9C8-E2BC734186AB}" srcOrd="1" destOrd="0" presId="urn:microsoft.com/office/officeart/2005/8/layout/vList3"/>
    <dgm:cxn modelId="{5758E580-C8CD-4BE9-9851-FF1063E58EFA}" type="presParOf" srcId="{0AE1198E-AA4B-429E-948F-2FD6003F1C85}" destId="{8F41767F-B158-4F91-BE64-CF8841348BCE}" srcOrd="2" destOrd="0" presId="urn:microsoft.com/office/officeart/2005/8/layout/vList3"/>
    <dgm:cxn modelId="{F5318040-D664-465E-9FE1-55E751A91C3E}" type="presParOf" srcId="{8F41767F-B158-4F91-BE64-CF8841348BCE}" destId="{D93B52DB-9359-4B89-AC53-D11584E8E164}" srcOrd="0" destOrd="0" presId="urn:microsoft.com/office/officeart/2005/8/layout/vList3"/>
    <dgm:cxn modelId="{C654C1A5-B674-4A42-BB1E-5B8139C54071}" type="presParOf" srcId="{8F41767F-B158-4F91-BE64-CF8841348BCE}" destId="{F4F9EAA2-C6FE-4D80-AC2C-FC67521CB422}" srcOrd="1" destOrd="0" presId="urn:microsoft.com/office/officeart/2005/8/layout/vList3"/>
    <dgm:cxn modelId="{E7009A66-BC99-4915-9FEA-F6D8F16A2CB2}" type="presParOf" srcId="{0AE1198E-AA4B-429E-948F-2FD6003F1C85}" destId="{3E3AD25A-B304-44EB-A469-A5BE3922E440}" srcOrd="3" destOrd="0" presId="urn:microsoft.com/office/officeart/2005/8/layout/vList3"/>
    <dgm:cxn modelId="{FD905FF2-F10A-406F-83E7-A7F47E584DA4}" type="presParOf" srcId="{0AE1198E-AA4B-429E-948F-2FD6003F1C85}" destId="{6556BDA0-CB5A-4EAF-BFC3-8C1D5857E2AD}" srcOrd="4" destOrd="0" presId="urn:microsoft.com/office/officeart/2005/8/layout/vList3"/>
    <dgm:cxn modelId="{3F3E1AFF-8955-4B57-BAE2-4D68DF621BD4}" type="presParOf" srcId="{6556BDA0-CB5A-4EAF-BFC3-8C1D5857E2AD}" destId="{14E3E260-B9E0-40B2-849E-A49528CEFF69}" srcOrd="0" destOrd="0" presId="urn:microsoft.com/office/officeart/2005/8/layout/vList3"/>
    <dgm:cxn modelId="{9E0EF5DB-E1A6-4D24-B93C-C8C4DCA9BABB}" type="presParOf" srcId="{6556BDA0-CB5A-4EAF-BFC3-8C1D5857E2AD}" destId="{89B48F50-A428-4025-AE5D-80889976FCC6}" srcOrd="1" destOrd="0" presId="urn:microsoft.com/office/officeart/2005/8/layout/vList3"/>
    <dgm:cxn modelId="{39DDAE0B-7A0C-49B6-925F-BCC4207E0F97}" type="presParOf" srcId="{0AE1198E-AA4B-429E-948F-2FD6003F1C85}" destId="{1CEAFCAE-1F0D-4A8C-BD09-3677824C5FAD}" srcOrd="5" destOrd="0" presId="urn:microsoft.com/office/officeart/2005/8/layout/vList3"/>
    <dgm:cxn modelId="{0A2B8006-597E-4BAF-A88E-91B034F86E1C}" type="presParOf" srcId="{0AE1198E-AA4B-429E-948F-2FD6003F1C85}" destId="{B0CC8F85-862E-4C82-BCFB-60BFBA9F3990}" srcOrd="6" destOrd="0" presId="urn:microsoft.com/office/officeart/2005/8/layout/vList3"/>
    <dgm:cxn modelId="{11DD5EB1-7A3C-4357-8579-13F7694E39C9}" type="presParOf" srcId="{B0CC8F85-862E-4C82-BCFB-60BFBA9F3990}" destId="{626E1F9D-7630-4672-B953-0B6300F9FD1A}" srcOrd="0" destOrd="0" presId="urn:microsoft.com/office/officeart/2005/8/layout/vList3"/>
    <dgm:cxn modelId="{1056EB4E-41B1-46C0-AE2E-1F6E7BB9C802}" type="presParOf" srcId="{B0CC8F85-862E-4C82-BCFB-60BFBA9F3990}" destId="{0EE97D3E-E9D7-43AB-8F01-D85A363C6D42}" srcOrd="1" destOrd="0" presId="urn:microsoft.com/office/officeart/2005/8/layout/vList3"/>
    <dgm:cxn modelId="{8897E6CF-4438-4CD6-8FF9-FD21276A8562}" type="presParOf" srcId="{0AE1198E-AA4B-429E-948F-2FD6003F1C85}" destId="{20F2DBD0-6886-4533-9DBF-9143876A9713}" srcOrd="7" destOrd="0" presId="urn:microsoft.com/office/officeart/2005/8/layout/vList3"/>
    <dgm:cxn modelId="{66CDF8D3-4462-4784-BFA3-C3EC6DAC524C}" type="presParOf" srcId="{0AE1198E-AA4B-429E-948F-2FD6003F1C85}" destId="{873156AF-F5E8-4AF8-9C50-46538E1A009A}" srcOrd="8" destOrd="0" presId="urn:microsoft.com/office/officeart/2005/8/layout/vList3"/>
    <dgm:cxn modelId="{AF3CBDB1-808B-4DE0-957B-5F34DB35678F}" type="presParOf" srcId="{873156AF-F5E8-4AF8-9C50-46538E1A009A}" destId="{4D90E33A-0246-4548-BA1A-5BFDF99FC9BF}" srcOrd="0" destOrd="0" presId="urn:microsoft.com/office/officeart/2005/8/layout/vList3"/>
    <dgm:cxn modelId="{C1DCC1D2-9001-47C6-A7B3-B605B492FF9C}" type="presParOf" srcId="{873156AF-F5E8-4AF8-9C50-46538E1A009A}" destId="{7F1D8007-FDB7-410D-8E71-9A6BAA66C8EE}"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F27E0D-1481-458E-90E3-37E9ACB9B393}">
      <dsp:nvSpPr>
        <dsp:cNvPr id="0" name=""/>
        <dsp:cNvSpPr/>
      </dsp:nvSpPr>
      <dsp:spPr>
        <a:xfrm rot="10800000">
          <a:off x="1726138" y="0"/>
          <a:ext cx="5759831" cy="745227"/>
        </a:xfrm>
        <a:prstGeom prst="homePlate">
          <a:avLst/>
        </a:prstGeom>
        <a:gradFill rotWithShape="0">
          <a:gsLst>
            <a:gs pos="0">
              <a:schemeClr val="accent3">
                <a:hueOff val="0"/>
                <a:satOff val="0"/>
                <a:lumOff val="0"/>
                <a:alphaOff val="0"/>
              </a:schemeClr>
            </a:gs>
            <a:gs pos="90000">
              <a:schemeClr val="accent3">
                <a:hueOff val="0"/>
                <a:satOff val="0"/>
                <a:lumOff val="0"/>
                <a:alphaOff val="0"/>
                <a:shade val="100000"/>
              </a:schemeClr>
            </a:gs>
            <a:gs pos="100000">
              <a:schemeClr val="accent3">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28624" tIns="83820" rIns="156464" bIns="83820" numCol="1" spcCol="1270" anchor="ctr" anchorCtr="0">
          <a:noAutofit/>
        </a:bodyPr>
        <a:lstStyle/>
        <a:p>
          <a:pPr lvl="0" algn="ctr" defTabSz="977900">
            <a:lnSpc>
              <a:spcPct val="90000"/>
            </a:lnSpc>
            <a:spcBef>
              <a:spcPct val="0"/>
            </a:spcBef>
            <a:spcAft>
              <a:spcPct val="35000"/>
            </a:spcAft>
          </a:pPr>
          <a:r>
            <a:rPr lang="en-US" sz="2200" kern="1200" dirty="0" smtClean="0"/>
            <a:t>Consistent Design </a:t>
          </a:r>
          <a:endParaRPr lang="en-US" sz="2200" kern="1200" dirty="0"/>
        </a:p>
      </dsp:txBody>
      <dsp:txXfrm rot="10800000">
        <a:off x="1912445" y="0"/>
        <a:ext cx="5573524" cy="745227"/>
      </dsp:txXfrm>
    </dsp:sp>
    <dsp:sp modelId="{862D0CB7-0651-4A9B-A6A1-49E5DB75E88A}">
      <dsp:nvSpPr>
        <dsp:cNvPr id="0" name=""/>
        <dsp:cNvSpPr/>
      </dsp:nvSpPr>
      <dsp:spPr>
        <a:xfrm>
          <a:off x="1264477" y="880"/>
          <a:ext cx="745227" cy="74522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000" r="-1000"/>
          </a:stretch>
        </a:blipFill>
        <a:ln>
          <a:noFill/>
        </a:ln>
        <a:effectLst>
          <a:outerShdw blurRad="31750" dist="25400" dir="5400000" rotWithShape="0">
            <a:srgbClr val="000000">
              <a:alpha val="50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F4F9EAA2-C6FE-4D80-AC2C-FC67521CB422}">
      <dsp:nvSpPr>
        <dsp:cNvPr id="0" name=""/>
        <dsp:cNvSpPr/>
      </dsp:nvSpPr>
      <dsp:spPr>
        <a:xfrm rot="10800000">
          <a:off x="1637091" y="968563"/>
          <a:ext cx="5759831" cy="745227"/>
        </a:xfrm>
        <a:prstGeom prst="homePlate">
          <a:avLst/>
        </a:prstGeom>
        <a:gradFill rotWithShape="0">
          <a:gsLst>
            <a:gs pos="0">
              <a:schemeClr val="accent3">
                <a:hueOff val="0"/>
                <a:satOff val="0"/>
                <a:lumOff val="0"/>
                <a:alphaOff val="0"/>
              </a:schemeClr>
            </a:gs>
            <a:gs pos="90000">
              <a:schemeClr val="accent3">
                <a:hueOff val="0"/>
                <a:satOff val="0"/>
                <a:lumOff val="0"/>
                <a:alphaOff val="0"/>
                <a:shade val="100000"/>
              </a:schemeClr>
            </a:gs>
            <a:gs pos="100000">
              <a:schemeClr val="accent3">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28624" tIns="83820" rIns="156464" bIns="83820" numCol="1" spcCol="1270" anchor="ctr" anchorCtr="0">
          <a:noAutofit/>
        </a:bodyPr>
        <a:lstStyle/>
        <a:p>
          <a:pPr lvl="0" algn="ctr" defTabSz="977900">
            <a:lnSpc>
              <a:spcPct val="90000"/>
            </a:lnSpc>
            <a:spcBef>
              <a:spcPct val="0"/>
            </a:spcBef>
            <a:spcAft>
              <a:spcPct val="35000"/>
            </a:spcAft>
          </a:pPr>
          <a:r>
            <a:rPr lang="en-US" sz="2200" kern="1200" dirty="0" smtClean="0"/>
            <a:t>Readable Headings and Body</a:t>
          </a:r>
          <a:endParaRPr lang="en-US" sz="2200" kern="1200" dirty="0"/>
        </a:p>
      </dsp:txBody>
      <dsp:txXfrm rot="10800000">
        <a:off x="1823398" y="968563"/>
        <a:ext cx="5573524" cy="745227"/>
      </dsp:txXfrm>
    </dsp:sp>
    <dsp:sp modelId="{D93B52DB-9359-4B89-AC53-D11584E8E164}">
      <dsp:nvSpPr>
        <dsp:cNvPr id="0" name=""/>
        <dsp:cNvSpPr/>
      </dsp:nvSpPr>
      <dsp:spPr>
        <a:xfrm>
          <a:off x="1264477" y="968563"/>
          <a:ext cx="745227" cy="74522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000" r="-1000"/>
          </a:stretch>
        </a:blipFill>
        <a:ln>
          <a:noFill/>
        </a:ln>
        <a:effectLst>
          <a:outerShdw blurRad="31750" dist="25400" dir="5400000" rotWithShape="0">
            <a:srgbClr val="000000">
              <a:alpha val="50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89B48F50-A428-4025-AE5D-80889976FCC6}">
      <dsp:nvSpPr>
        <dsp:cNvPr id="0" name=""/>
        <dsp:cNvSpPr/>
      </dsp:nvSpPr>
      <dsp:spPr>
        <a:xfrm rot="10800000">
          <a:off x="1637091" y="1936246"/>
          <a:ext cx="5759831" cy="745227"/>
        </a:xfrm>
        <a:prstGeom prst="homePlate">
          <a:avLst/>
        </a:prstGeom>
        <a:gradFill rotWithShape="0">
          <a:gsLst>
            <a:gs pos="0">
              <a:schemeClr val="accent3">
                <a:hueOff val="0"/>
                <a:satOff val="0"/>
                <a:lumOff val="0"/>
                <a:alphaOff val="0"/>
              </a:schemeClr>
            </a:gs>
            <a:gs pos="90000">
              <a:schemeClr val="accent3">
                <a:hueOff val="0"/>
                <a:satOff val="0"/>
                <a:lumOff val="0"/>
                <a:alphaOff val="0"/>
                <a:shade val="100000"/>
              </a:schemeClr>
            </a:gs>
            <a:gs pos="100000">
              <a:schemeClr val="accent3">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28624" tIns="83820" rIns="156464" bIns="83820" numCol="1" spcCol="1270" anchor="ctr" anchorCtr="0">
          <a:noAutofit/>
        </a:bodyPr>
        <a:lstStyle/>
        <a:p>
          <a:pPr lvl="0" algn="ctr" defTabSz="977900">
            <a:lnSpc>
              <a:spcPct val="90000"/>
            </a:lnSpc>
            <a:spcBef>
              <a:spcPct val="0"/>
            </a:spcBef>
            <a:spcAft>
              <a:spcPct val="35000"/>
            </a:spcAft>
          </a:pPr>
          <a:r>
            <a:rPr lang="en-US" sz="2200" kern="1200" dirty="0" smtClean="0"/>
            <a:t>Illustrations are labeled and near relevant passages</a:t>
          </a:r>
          <a:endParaRPr lang="en-US" sz="2200" kern="1200" dirty="0"/>
        </a:p>
      </dsp:txBody>
      <dsp:txXfrm rot="10800000">
        <a:off x="1823398" y="1936246"/>
        <a:ext cx="5573524" cy="745227"/>
      </dsp:txXfrm>
    </dsp:sp>
    <dsp:sp modelId="{14E3E260-B9E0-40B2-849E-A49528CEFF69}">
      <dsp:nvSpPr>
        <dsp:cNvPr id="0" name=""/>
        <dsp:cNvSpPr/>
      </dsp:nvSpPr>
      <dsp:spPr>
        <a:xfrm>
          <a:off x="1264477" y="1936246"/>
          <a:ext cx="745227" cy="74522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000" r="-1000"/>
          </a:stretch>
        </a:blipFill>
        <a:ln>
          <a:noFill/>
        </a:ln>
        <a:effectLst>
          <a:outerShdw blurRad="31750" dist="25400" dir="5400000" rotWithShape="0">
            <a:srgbClr val="000000">
              <a:alpha val="50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0EE97D3E-E9D7-43AB-8F01-D85A363C6D42}">
      <dsp:nvSpPr>
        <dsp:cNvPr id="0" name=""/>
        <dsp:cNvSpPr/>
      </dsp:nvSpPr>
      <dsp:spPr>
        <a:xfrm rot="10800000">
          <a:off x="1637091" y="2903929"/>
          <a:ext cx="5759831" cy="745227"/>
        </a:xfrm>
        <a:prstGeom prst="homePlate">
          <a:avLst/>
        </a:prstGeom>
        <a:gradFill rotWithShape="0">
          <a:gsLst>
            <a:gs pos="0">
              <a:schemeClr val="accent3">
                <a:hueOff val="0"/>
                <a:satOff val="0"/>
                <a:lumOff val="0"/>
                <a:alphaOff val="0"/>
              </a:schemeClr>
            </a:gs>
            <a:gs pos="90000">
              <a:schemeClr val="accent3">
                <a:hueOff val="0"/>
                <a:satOff val="0"/>
                <a:lumOff val="0"/>
                <a:alphaOff val="0"/>
                <a:shade val="100000"/>
              </a:schemeClr>
            </a:gs>
            <a:gs pos="100000">
              <a:schemeClr val="accent3">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28624" tIns="83820" rIns="156464" bIns="83820" numCol="1" spcCol="1270" anchor="ctr" anchorCtr="0">
          <a:noAutofit/>
        </a:bodyPr>
        <a:lstStyle/>
        <a:p>
          <a:pPr lvl="0" algn="ctr" defTabSz="977900">
            <a:lnSpc>
              <a:spcPct val="90000"/>
            </a:lnSpc>
            <a:spcBef>
              <a:spcPct val="0"/>
            </a:spcBef>
            <a:spcAft>
              <a:spcPct val="35000"/>
            </a:spcAft>
          </a:pPr>
          <a:r>
            <a:rPr lang="en-US" sz="2200" kern="1200" dirty="0" smtClean="0"/>
            <a:t>Appropriate use of Color</a:t>
          </a:r>
        </a:p>
      </dsp:txBody>
      <dsp:txXfrm rot="10800000">
        <a:off x="1823398" y="2903929"/>
        <a:ext cx="5573524" cy="745227"/>
      </dsp:txXfrm>
    </dsp:sp>
    <dsp:sp modelId="{626E1F9D-7630-4672-B953-0B6300F9FD1A}">
      <dsp:nvSpPr>
        <dsp:cNvPr id="0" name=""/>
        <dsp:cNvSpPr/>
      </dsp:nvSpPr>
      <dsp:spPr>
        <a:xfrm>
          <a:off x="1264477" y="2903929"/>
          <a:ext cx="745227" cy="74522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000" r="-1000"/>
          </a:stretch>
        </a:blipFill>
        <a:ln>
          <a:noFill/>
        </a:ln>
        <a:effectLst>
          <a:outerShdw blurRad="31750" dist="25400" dir="5400000" rotWithShape="0">
            <a:srgbClr val="000000">
              <a:alpha val="50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7F1D8007-FDB7-410D-8E71-9A6BAA66C8EE}">
      <dsp:nvSpPr>
        <dsp:cNvPr id="0" name=""/>
        <dsp:cNvSpPr/>
      </dsp:nvSpPr>
      <dsp:spPr>
        <a:xfrm rot="10800000">
          <a:off x="1637091" y="3871612"/>
          <a:ext cx="5759831" cy="745227"/>
        </a:xfrm>
        <a:prstGeom prst="homePlate">
          <a:avLst/>
        </a:prstGeom>
        <a:gradFill rotWithShape="0">
          <a:gsLst>
            <a:gs pos="0">
              <a:schemeClr val="accent3">
                <a:hueOff val="0"/>
                <a:satOff val="0"/>
                <a:lumOff val="0"/>
                <a:alphaOff val="0"/>
              </a:schemeClr>
            </a:gs>
            <a:gs pos="90000">
              <a:schemeClr val="accent3">
                <a:hueOff val="0"/>
                <a:satOff val="0"/>
                <a:lumOff val="0"/>
                <a:alphaOff val="0"/>
                <a:shade val="100000"/>
              </a:schemeClr>
            </a:gs>
            <a:gs pos="100000">
              <a:schemeClr val="accent3">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28624" tIns="83820" rIns="156464" bIns="83820" numCol="1" spcCol="1270" anchor="ctr" anchorCtr="0">
          <a:noAutofit/>
        </a:bodyPr>
        <a:lstStyle/>
        <a:p>
          <a:pPr lvl="0" algn="ctr" defTabSz="977900">
            <a:lnSpc>
              <a:spcPct val="90000"/>
            </a:lnSpc>
            <a:spcBef>
              <a:spcPct val="0"/>
            </a:spcBef>
            <a:spcAft>
              <a:spcPct val="35000"/>
            </a:spcAft>
          </a:pPr>
          <a:r>
            <a:rPr lang="en-US" sz="2200" kern="1200" dirty="0" smtClean="0"/>
            <a:t>If used, animation and sound are supporting the document not distracting  </a:t>
          </a:r>
          <a:endParaRPr lang="en-US" sz="2200" kern="1200" dirty="0"/>
        </a:p>
      </dsp:txBody>
      <dsp:txXfrm rot="10800000">
        <a:off x="1823398" y="3871612"/>
        <a:ext cx="5573524" cy="745227"/>
      </dsp:txXfrm>
    </dsp:sp>
    <dsp:sp modelId="{4D90E33A-0246-4548-BA1A-5BFDF99FC9BF}">
      <dsp:nvSpPr>
        <dsp:cNvPr id="0" name=""/>
        <dsp:cNvSpPr/>
      </dsp:nvSpPr>
      <dsp:spPr>
        <a:xfrm>
          <a:off x="1264477" y="3871612"/>
          <a:ext cx="745227" cy="74522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000" r="-1000"/>
          </a:stretch>
        </a:blipFill>
        <a:ln>
          <a:noFill/>
        </a:ln>
        <a:effectLst>
          <a:outerShdw blurRad="31750" dist="25400" dir="5400000" rotWithShape="0">
            <a:srgbClr val="000000">
              <a:alpha val="50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D36B2DE-4C93-4AE0-AC5A-C4DE7287C305}" type="datetimeFigureOut">
              <a:rPr lang="en-US"/>
              <a:pPr>
                <a:defRPr/>
              </a:pPr>
              <a:t>5/30/2014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89FBEB1C-26F6-4110-B80C-36DA36F4D2CC}" type="slidenum">
              <a:rPr lang="en-US"/>
              <a:pPr>
                <a:defRPr/>
              </a:pPr>
              <a:t>‹#›</a:t>
            </a:fld>
            <a:endParaRPr lang="en-US"/>
          </a:p>
        </p:txBody>
      </p:sp>
    </p:spTree>
    <p:extLst>
      <p:ext uri="{BB962C8B-B14F-4D97-AF65-F5344CB8AC3E}">
        <p14:creationId xmlns:p14="http://schemas.microsoft.com/office/powerpoint/2010/main" val="42841260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65113" indent="-265113" eaLnBrk="1" hangingPunct="1">
              <a:spcBef>
                <a:spcPct val="0"/>
              </a:spcBef>
              <a:buFont typeface="Wingdings 2" pitchFamily="18" charset="2"/>
              <a:buChar char=""/>
            </a:pPr>
            <a:r>
              <a:rPr lang="en-US" altLang="en-US" smtClean="0"/>
              <a:t>This was done students could see and apply content of papers together and because I was asking them to do outside elements (graph, primary research, design of paper and images) I wanted them to feel comfortable that they had some of the content already done.</a:t>
            </a:r>
          </a:p>
          <a:p>
            <a:pPr marL="265113" indent="-265113" eaLnBrk="1" hangingPunct="1">
              <a:spcBef>
                <a:spcPct val="0"/>
              </a:spcBef>
              <a:buFont typeface="Wingdings 2" pitchFamily="18" charset="2"/>
              <a:buChar char=""/>
            </a:pPr>
            <a:r>
              <a:rPr lang="en-US" altLang="en-US" smtClean="0"/>
              <a:t>However, this did not mean that they simply had half their paper done and they could just start typing on the end of Paper 4. </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91965E1A-5A31-48C8-B1FD-595E4889C2A0}" type="slidenum">
              <a:rPr lang="en-US" altLang="en-US" smtClean="0">
                <a:latin typeface="Arial" charset="0"/>
              </a:rPr>
              <a:pPr eaLnBrk="1" hangingPunct="1">
                <a:spcBef>
                  <a:spcPct val="0"/>
                </a:spcBef>
              </a:pPr>
              <a:t>5</a:t>
            </a:fld>
            <a:endParaRPr lang="en-US" alt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7010400" y="152400"/>
            <a:ext cx="1981200" cy="6556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152400" y="153988"/>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Subtitle 2"/>
          <p:cNvSpPr>
            <a:spLocks noGrp="1"/>
          </p:cNvSpPr>
          <p:nvPr>
            <p:ph type="subTitle" idx="1"/>
          </p:nvPr>
        </p:nvSpPr>
        <p:spPr>
          <a:xfrm>
            <a:off x="7010400" y="2052960"/>
            <a:ext cx="1981200" cy="1828800"/>
          </a:xfrm>
        </p:spPr>
        <p:txBody>
          <a:bodyPr anchor="ct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
        <p:nvSpPr>
          <p:cNvPr id="6" name="Date Placeholder 9"/>
          <p:cNvSpPr>
            <a:spLocks noGrp="1"/>
          </p:cNvSpPr>
          <p:nvPr>
            <p:ph type="dt" sz="half" idx="10"/>
          </p:nvPr>
        </p:nvSpPr>
        <p:spPr/>
        <p:txBody>
          <a:bodyPr/>
          <a:lstStyle>
            <a:lvl1pPr>
              <a:defRPr>
                <a:solidFill>
                  <a:schemeClr val="bg2"/>
                </a:solidFill>
              </a:defRPr>
            </a:lvl1pPr>
          </a:lstStyle>
          <a:p>
            <a:pPr>
              <a:defRPr/>
            </a:pPr>
            <a:endParaRPr lang="en-US"/>
          </a:p>
        </p:txBody>
      </p:sp>
      <p:sp>
        <p:nvSpPr>
          <p:cNvPr id="7" name="Slide Number Placeholder 10"/>
          <p:cNvSpPr>
            <a:spLocks noGrp="1"/>
          </p:cNvSpPr>
          <p:nvPr>
            <p:ph type="sldNum" sz="quarter" idx="11"/>
          </p:nvPr>
        </p:nvSpPr>
        <p:spPr/>
        <p:txBody>
          <a:bodyPr/>
          <a:lstStyle>
            <a:lvl1pPr>
              <a:defRPr>
                <a:solidFill>
                  <a:srgbClr val="FFFFFF"/>
                </a:solidFill>
              </a:defRPr>
            </a:lvl1pPr>
          </a:lstStyle>
          <a:p>
            <a:pPr>
              <a:defRPr/>
            </a:pPr>
            <a:fld id="{47C33AED-4DF6-4FA8-B597-5B02A9FD2F58}" type="slidenum">
              <a:rPr lang="en-US"/>
              <a:pPr>
                <a:defRPr/>
              </a:pPr>
              <a:t>‹#›</a:t>
            </a:fld>
            <a:endParaRPr lang="en-US"/>
          </a:p>
        </p:txBody>
      </p:sp>
      <p:sp>
        <p:nvSpPr>
          <p:cNvPr id="8" name="Footer Placeholder 11"/>
          <p:cNvSpPr>
            <a:spLocks noGrp="1"/>
          </p:cNvSpPr>
          <p:nvPr>
            <p:ph type="ftr" sz="quarter" idx="12"/>
          </p:nvPr>
        </p:nvSpPr>
        <p:spPr/>
        <p:txBody>
          <a:bodyPr/>
          <a:lstStyle>
            <a:lvl1pPr>
              <a:defRPr>
                <a:solidFill>
                  <a:schemeClr val="bg2"/>
                </a:solidFill>
              </a:defRPr>
            </a:lvl1pPr>
          </a:lstStyle>
          <a:p>
            <a:pPr>
              <a:defRPr/>
            </a:pPr>
            <a:endParaRPr lang="en-US"/>
          </a:p>
        </p:txBody>
      </p:sp>
    </p:spTree>
    <p:extLst>
      <p:ext uri="{BB962C8B-B14F-4D97-AF65-F5344CB8AC3E}">
        <p14:creationId xmlns:p14="http://schemas.microsoft.com/office/powerpoint/2010/main" val="4067626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6E1EC0CC-00ED-496D-BF91-356DC9988CE1}" type="slidenum">
              <a:rPr lang="en-US"/>
              <a:pPr>
                <a:defRPr/>
              </a:pPr>
              <a:t>‹#›</a:t>
            </a:fld>
            <a:endParaRPr lang="en-US"/>
          </a:p>
        </p:txBody>
      </p:sp>
    </p:spTree>
    <p:extLst>
      <p:ext uri="{BB962C8B-B14F-4D97-AF65-F5344CB8AC3E}">
        <p14:creationId xmlns:p14="http://schemas.microsoft.com/office/powerpoint/2010/main" val="3734125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152400" y="147638"/>
            <a:ext cx="6705600" cy="65563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7010400" y="147638"/>
            <a:ext cx="1955800" cy="65563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solidFill>
                  <a:schemeClr val="bg2"/>
                </a:solidFill>
              </a:defRPr>
            </a:lvl1pPr>
          </a:lstStyle>
          <a:p>
            <a:pPr>
              <a:defRPr/>
            </a:pPr>
            <a:fld id="{47C79C2D-63E9-4BED-8DC4-41639EFCEF81}" type="slidenum">
              <a:rPr lang="en-US"/>
              <a:pPr>
                <a:defRPr/>
              </a:pPr>
              <a:t>‹#›</a:t>
            </a:fld>
            <a:endParaRPr lang="en-US"/>
          </a:p>
        </p:txBody>
      </p:sp>
    </p:spTree>
    <p:extLst>
      <p:ext uri="{BB962C8B-B14F-4D97-AF65-F5344CB8AC3E}">
        <p14:creationId xmlns:p14="http://schemas.microsoft.com/office/powerpoint/2010/main" val="1659983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993FB89B-5B27-494A-ADB7-349D8D1AD27E}" type="slidenum">
              <a:rPr lang="en-US"/>
              <a:pPr>
                <a:defRPr/>
              </a:pPr>
              <a:t>‹#›</a:t>
            </a:fld>
            <a:endParaRPr lang="en-US"/>
          </a:p>
        </p:txBody>
      </p:sp>
    </p:spTree>
    <p:extLst>
      <p:ext uri="{BB962C8B-B14F-4D97-AF65-F5344CB8AC3E}">
        <p14:creationId xmlns:p14="http://schemas.microsoft.com/office/powerpoint/2010/main" val="3000511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7010400" y="152400"/>
            <a:ext cx="1981200" cy="65563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152400" y="153988"/>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
        <p:nvSpPr>
          <p:cNvPr id="6" name="Date Placeholder 8"/>
          <p:cNvSpPr>
            <a:spLocks noGrp="1"/>
          </p:cNvSpPr>
          <p:nvPr>
            <p:ph type="dt" sz="half" idx="10"/>
          </p:nvPr>
        </p:nvSpPr>
        <p:spPr/>
        <p:txBody>
          <a:bodyPr/>
          <a:lstStyle>
            <a:lvl1pPr>
              <a:defRPr>
                <a:solidFill>
                  <a:srgbClr val="FFFFFF"/>
                </a:solidFill>
              </a:defRPr>
            </a:lvl1pPr>
          </a:lstStyle>
          <a:p>
            <a:pPr>
              <a:defRPr/>
            </a:pPr>
            <a:endParaRPr lang="en-US"/>
          </a:p>
        </p:txBody>
      </p:sp>
      <p:sp>
        <p:nvSpPr>
          <p:cNvPr id="7" name="Slide Number Placeholder 9"/>
          <p:cNvSpPr>
            <a:spLocks noGrp="1"/>
          </p:cNvSpPr>
          <p:nvPr>
            <p:ph type="sldNum" sz="quarter" idx="11"/>
          </p:nvPr>
        </p:nvSpPr>
        <p:spPr/>
        <p:txBody>
          <a:bodyPr/>
          <a:lstStyle>
            <a:lvl1pPr>
              <a:defRPr>
                <a:solidFill>
                  <a:schemeClr val="bg2"/>
                </a:solidFill>
              </a:defRPr>
            </a:lvl1pPr>
          </a:lstStyle>
          <a:p>
            <a:pPr>
              <a:defRPr/>
            </a:pPr>
            <a:fld id="{4A4FC2D1-9F9B-4633-9478-0E6E8D094230}" type="slidenum">
              <a:rPr lang="en-US"/>
              <a:pPr>
                <a:defRPr/>
              </a:pPr>
              <a:t>‹#›</a:t>
            </a:fld>
            <a:endParaRPr lang="en-US"/>
          </a:p>
        </p:txBody>
      </p:sp>
      <p:sp>
        <p:nvSpPr>
          <p:cNvPr id="8" name="Footer Placeholder 10"/>
          <p:cNvSpPr>
            <a:spLocks noGrp="1"/>
          </p:cNvSpPr>
          <p:nvPr>
            <p:ph type="ftr" sz="quarter" idx="12"/>
          </p:nvPr>
        </p:nvSpPr>
        <p:spPr/>
        <p:txBody>
          <a:bodyPr/>
          <a:lstStyle>
            <a:lvl1pPr>
              <a:defRPr>
                <a:solidFill>
                  <a:srgbClr val="FFFFFF"/>
                </a:solidFill>
              </a:defRPr>
            </a:lvl1pPr>
          </a:lstStyle>
          <a:p>
            <a:pPr>
              <a:defRPr/>
            </a:pPr>
            <a:endParaRPr lang="en-US"/>
          </a:p>
        </p:txBody>
      </p:sp>
    </p:spTree>
    <p:extLst>
      <p:ext uri="{BB962C8B-B14F-4D97-AF65-F5344CB8AC3E}">
        <p14:creationId xmlns:p14="http://schemas.microsoft.com/office/powerpoint/2010/main" val="1097159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B73B17EF-D781-4E92-BB34-01FA16B48E9D}" type="slidenum">
              <a:rPr lang="en-US"/>
              <a:pPr>
                <a:defRPr/>
              </a:pPr>
              <a:t>‹#›</a:t>
            </a:fld>
            <a:endParaRPr lang="en-US"/>
          </a:p>
        </p:txBody>
      </p:sp>
    </p:spTree>
    <p:extLst>
      <p:ext uri="{BB962C8B-B14F-4D97-AF65-F5344CB8AC3E}">
        <p14:creationId xmlns:p14="http://schemas.microsoft.com/office/powerpoint/2010/main" val="264747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a:ln/>
        </p:spPr>
        <p:txBody>
          <a:bodyPr/>
          <a:lstStyle>
            <a:lvl1pPr>
              <a:defRPr/>
            </a:lvl1pPr>
          </a:lstStyle>
          <a:p>
            <a:pPr>
              <a:defRPr/>
            </a:pPr>
            <a:fld id="{95DA4D6F-D2B8-424E-8743-889364EB839A}" type="slidenum">
              <a:rPr lang="en-US"/>
              <a:pPr>
                <a:defRPr/>
              </a:pPr>
              <a:t>‹#›</a:t>
            </a:fld>
            <a:endParaRPr lang="en-US"/>
          </a:p>
        </p:txBody>
      </p:sp>
    </p:spTree>
    <p:extLst>
      <p:ext uri="{BB962C8B-B14F-4D97-AF65-F5344CB8AC3E}">
        <p14:creationId xmlns:p14="http://schemas.microsoft.com/office/powerpoint/2010/main" val="1146662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a:ln/>
        </p:spPr>
        <p:txBody>
          <a:bodyPr/>
          <a:lstStyle>
            <a:lvl1pPr>
              <a:defRPr/>
            </a:lvl1pPr>
          </a:lstStyle>
          <a:p>
            <a:pPr>
              <a:defRPr/>
            </a:pPr>
            <a:fld id="{C0EDCAD4-AEAB-4AE1-BE98-7AC012E1A58F}" type="slidenum">
              <a:rPr lang="en-US"/>
              <a:pPr>
                <a:defRPr/>
              </a:pPr>
              <a:t>‹#›</a:t>
            </a:fld>
            <a:endParaRPr lang="en-US"/>
          </a:p>
        </p:txBody>
      </p:sp>
    </p:spTree>
    <p:extLst>
      <p:ext uri="{BB962C8B-B14F-4D97-AF65-F5344CB8AC3E}">
        <p14:creationId xmlns:p14="http://schemas.microsoft.com/office/powerpoint/2010/main" val="4015804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52400" y="150813"/>
            <a:ext cx="8831263" cy="65563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Date Placeholder 1"/>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11B6F09E-3D8D-4118-AF36-F1C46A573719}" type="slidenum">
              <a:rPr lang="en-US"/>
              <a:pPr>
                <a:defRPr/>
              </a:pPr>
              <a:t>‹#›</a:t>
            </a:fld>
            <a:endParaRPr lang="en-US"/>
          </a:p>
        </p:txBody>
      </p:sp>
    </p:spTree>
    <p:extLst>
      <p:ext uri="{BB962C8B-B14F-4D97-AF65-F5344CB8AC3E}">
        <p14:creationId xmlns:p14="http://schemas.microsoft.com/office/powerpoint/2010/main" val="3607680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7010400" y="150813"/>
            <a:ext cx="1981200" cy="6556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7" name="Rectangle 6"/>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
        <p:nvSpPr>
          <p:cNvPr id="8" name="Date Placeholder 4"/>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solidFill>
                  <a:srgbClr val="FFFFFF"/>
                </a:solidFill>
              </a:defRPr>
            </a:lvl1pPr>
          </a:lstStyle>
          <a:p>
            <a:pPr>
              <a:defRPr/>
            </a:pPr>
            <a:fld id="{809522CE-1823-4A92-855E-16CF820BA00D}" type="slidenum">
              <a:rPr lang="en-US"/>
              <a:pPr>
                <a:defRPr/>
              </a:pPr>
              <a:t>‹#›</a:t>
            </a:fld>
            <a:endParaRPr lang="en-US"/>
          </a:p>
        </p:txBody>
      </p:sp>
    </p:spTree>
    <p:extLst>
      <p:ext uri="{BB962C8B-B14F-4D97-AF65-F5344CB8AC3E}">
        <p14:creationId xmlns:p14="http://schemas.microsoft.com/office/powerpoint/2010/main" val="188837241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6" name="Rectangle 5"/>
          <p:cNvSpPr/>
          <p:nvPr/>
        </p:nvSpPr>
        <p:spPr>
          <a:xfrm>
            <a:off x="7010400" y="150813"/>
            <a:ext cx="1981200" cy="65563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5FDCEE63-1D05-45EE-93B3-58BCBF617E19}" type="slidenum">
              <a:rPr lang="en-US"/>
              <a:pPr>
                <a:defRPr/>
              </a:pPr>
              <a:t>‹#›</a:t>
            </a:fld>
            <a:endParaRPr lang="en-US"/>
          </a:p>
        </p:txBody>
      </p:sp>
    </p:spTree>
    <p:extLst>
      <p:ext uri="{BB962C8B-B14F-4D97-AF65-F5344CB8AC3E}">
        <p14:creationId xmlns:p14="http://schemas.microsoft.com/office/powerpoint/2010/main" val="1904926365"/>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5125"/>
            <a:ext cx="8831263" cy="50450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152400" y="152400"/>
            <a:ext cx="8813800" cy="1346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381000" y="355600"/>
            <a:ext cx="8382000" cy="10541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719263"/>
            <a:ext cx="8407400" cy="44069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1475" y="6356350"/>
            <a:ext cx="2133600" cy="274638"/>
          </a:xfrm>
          <a:prstGeom prst="rect">
            <a:avLst/>
          </a:prstGeom>
        </p:spPr>
        <p:txBody>
          <a:bodyPr vert="horz" lIns="91440" tIns="45720" rIns="91440" bIns="45720" rtlCol="0" anchor="ctr"/>
          <a:lstStyle>
            <a:lvl1pPr algn="l">
              <a:defRPr sz="1100">
                <a:solidFill>
                  <a:schemeClr val="tx2"/>
                </a:solidFill>
              </a:defRPr>
            </a:lvl1pPr>
          </a:lstStyle>
          <a:p>
            <a:pPr>
              <a:defRPr/>
            </a:pPr>
            <a:endParaRPr lang="en-US"/>
          </a:p>
        </p:txBody>
      </p:sp>
      <p:sp>
        <p:nvSpPr>
          <p:cNvPr id="5" name="Footer Placeholder 4"/>
          <p:cNvSpPr>
            <a:spLocks noGrp="1"/>
          </p:cNvSpPr>
          <p:nvPr>
            <p:ph type="ftr" sz="quarter" idx="3"/>
          </p:nvPr>
        </p:nvSpPr>
        <p:spPr>
          <a:xfrm>
            <a:off x="3048000" y="6356350"/>
            <a:ext cx="3352800" cy="274638"/>
          </a:xfrm>
          <a:prstGeom prst="rect">
            <a:avLst/>
          </a:prstGeom>
        </p:spPr>
        <p:txBody>
          <a:bodyPr vert="horz" lIns="91440" tIns="45720" rIns="91440" bIns="45720" rtlCol="0" anchor="ctr"/>
          <a:lstStyle>
            <a:lvl1pPr algn="ctr">
              <a:defRPr sz="1100">
                <a:solidFill>
                  <a:schemeClr val="tx2"/>
                </a:solidFill>
              </a:defRPr>
            </a:lvl1pPr>
          </a:lstStyle>
          <a:p>
            <a:pPr>
              <a:defRPr/>
            </a:pPr>
            <a:endParaRPr lang="en-US"/>
          </a:p>
        </p:txBody>
      </p:sp>
      <p:sp>
        <p:nvSpPr>
          <p:cNvPr id="6" name="Slide Number Placeholder 5"/>
          <p:cNvSpPr>
            <a:spLocks noGrp="1"/>
          </p:cNvSpPr>
          <p:nvPr>
            <p:ph type="sldNum" sz="quarter" idx="4"/>
          </p:nvPr>
        </p:nvSpPr>
        <p:spPr>
          <a:xfrm>
            <a:off x="8234363" y="6354763"/>
            <a:ext cx="582612" cy="274637"/>
          </a:xfrm>
          <a:prstGeom prst="rect">
            <a:avLst/>
          </a:prstGeom>
          <a:ln w="19050">
            <a:noFill/>
          </a:ln>
        </p:spPr>
        <p:txBody>
          <a:bodyPr vert="horz" lIns="91440" tIns="45720" rIns="91440" bIns="45720" rtlCol="0" anchor="ctr"/>
          <a:lstStyle>
            <a:lvl1pPr algn="ctr">
              <a:defRPr sz="1100">
                <a:solidFill>
                  <a:schemeClr val="tx2"/>
                </a:solidFill>
              </a:defRPr>
            </a:lvl1pPr>
          </a:lstStyle>
          <a:p>
            <a:pPr>
              <a:defRPr/>
            </a:pPr>
            <a:fld id="{BCB51F88-6AB9-4F59-ABEB-4207B23D278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78" r:id="rId1"/>
    <p:sldLayoutId id="2147483873" r:id="rId2"/>
    <p:sldLayoutId id="2147483879" r:id="rId3"/>
    <p:sldLayoutId id="2147483874" r:id="rId4"/>
    <p:sldLayoutId id="2147483875" r:id="rId5"/>
    <p:sldLayoutId id="2147483876" r:id="rId6"/>
    <p:sldLayoutId id="2147483880" r:id="rId7"/>
    <p:sldLayoutId id="2147483881" r:id="rId8"/>
    <p:sldLayoutId id="2147483882" r:id="rId9"/>
    <p:sldLayoutId id="2147483877" r:id="rId10"/>
    <p:sldLayoutId id="2147483883" r:id="rId11"/>
  </p:sldLayoutIdLst>
  <p:txStyles>
    <p:titleStyle>
      <a:lvl1pPr algn="ctr" rtl="0" eaLnBrk="0" fontAlgn="base" hangingPunct="0">
        <a:spcBef>
          <a:spcPct val="0"/>
        </a:spcBef>
        <a:spcAft>
          <a:spcPct val="0"/>
        </a:spcAft>
        <a:defRPr sz="3200" kern="1200" cap="all" spc="200">
          <a:solidFill>
            <a:schemeClr val="bg1"/>
          </a:solidFill>
          <a:latin typeface="+mj-lt"/>
          <a:ea typeface="+mj-ea"/>
          <a:cs typeface="+mj-cs"/>
        </a:defRPr>
      </a:lvl1pPr>
      <a:lvl2pPr algn="ctr" rtl="0" eaLnBrk="0" fontAlgn="base" hangingPunct="0">
        <a:spcBef>
          <a:spcPct val="0"/>
        </a:spcBef>
        <a:spcAft>
          <a:spcPct val="0"/>
        </a:spcAft>
        <a:defRPr sz="3200">
          <a:solidFill>
            <a:schemeClr val="bg1"/>
          </a:solidFill>
          <a:latin typeface="Franklin Gothic Medium" pitchFamily="34" charset="0"/>
        </a:defRPr>
      </a:lvl2pPr>
      <a:lvl3pPr algn="ctr" rtl="0" eaLnBrk="0" fontAlgn="base" hangingPunct="0">
        <a:spcBef>
          <a:spcPct val="0"/>
        </a:spcBef>
        <a:spcAft>
          <a:spcPct val="0"/>
        </a:spcAft>
        <a:defRPr sz="3200">
          <a:solidFill>
            <a:schemeClr val="bg1"/>
          </a:solidFill>
          <a:latin typeface="Franklin Gothic Medium" pitchFamily="34" charset="0"/>
        </a:defRPr>
      </a:lvl3pPr>
      <a:lvl4pPr algn="ctr" rtl="0" eaLnBrk="0" fontAlgn="base" hangingPunct="0">
        <a:spcBef>
          <a:spcPct val="0"/>
        </a:spcBef>
        <a:spcAft>
          <a:spcPct val="0"/>
        </a:spcAft>
        <a:defRPr sz="3200">
          <a:solidFill>
            <a:schemeClr val="bg1"/>
          </a:solidFill>
          <a:latin typeface="Franklin Gothic Medium" pitchFamily="34" charset="0"/>
        </a:defRPr>
      </a:lvl4pPr>
      <a:lvl5pPr algn="ctr" rtl="0" eaLnBrk="0" fontAlgn="base" hangingPunct="0">
        <a:spcBef>
          <a:spcPct val="0"/>
        </a:spcBef>
        <a:spcAft>
          <a:spcPct val="0"/>
        </a:spcAft>
        <a:defRPr sz="3200">
          <a:solidFill>
            <a:schemeClr val="bg1"/>
          </a:solidFill>
          <a:latin typeface="Franklin Gothic Medium" pitchFamily="34" charset="0"/>
        </a:defRPr>
      </a:lvl5pPr>
      <a:lvl6pPr marL="457200" algn="ctr" rtl="0" fontAlgn="base">
        <a:spcBef>
          <a:spcPct val="0"/>
        </a:spcBef>
        <a:spcAft>
          <a:spcPct val="0"/>
        </a:spcAft>
        <a:defRPr sz="3200">
          <a:solidFill>
            <a:schemeClr val="bg1"/>
          </a:solidFill>
          <a:latin typeface="Franklin Gothic Medium" pitchFamily="34" charset="0"/>
        </a:defRPr>
      </a:lvl6pPr>
      <a:lvl7pPr marL="914400" algn="ctr" rtl="0" fontAlgn="base">
        <a:spcBef>
          <a:spcPct val="0"/>
        </a:spcBef>
        <a:spcAft>
          <a:spcPct val="0"/>
        </a:spcAft>
        <a:defRPr sz="3200">
          <a:solidFill>
            <a:schemeClr val="bg1"/>
          </a:solidFill>
          <a:latin typeface="Franklin Gothic Medium" pitchFamily="34" charset="0"/>
        </a:defRPr>
      </a:lvl7pPr>
      <a:lvl8pPr marL="1371600" algn="ctr" rtl="0" fontAlgn="base">
        <a:spcBef>
          <a:spcPct val="0"/>
        </a:spcBef>
        <a:spcAft>
          <a:spcPct val="0"/>
        </a:spcAft>
        <a:defRPr sz="3200">
          <a:solidFill>
            <a:schemeClr val="bg1"/>
          </a:solidFill>
          <a:latin typeface="Franklin Gothic Medium" pitchFamily="34" charset="0"/>
        </a:defRPr>
      </a:lvl8pPr>
      <a:lvl9pPr marL="1828800" algn="ctr" rtl="0" fontAlgn="base">
        <a:spcBef>
          <a:spcPct val="0"/>
        </a:spcBef>
        <a:spcAft>
          <a:spcPct val="0"/>
        </a:spcAft>
        <a:defRPr sz="3200">
          <a:solidFill>
            <a:schemeClr val="bg1"/>
          </a:solidFill>
          <a:latin typeface="Franklin Gothic Medium" pitchFamily="34" charset="0"/>
        </a:defRPr>
      </a:lvl9pPr>
    </p:titleStyle>
    <p:bodyStyle>
      <a:lvl1pPr marL="273050" indent="-228600" algn="l" rtl="0" eaLnBrk="0" fontAlgn="base" hangingPunct="0">
        <a:spcBef>
          <a:spcPct val="20000"/>
        </a:spcBef>
        <a:spcAft>
          <a:spcPct val="0"/>
        </a:spcAft>
        <a:buClr>
          <a:schemeClr val="accent1"/>
        </a:buClr>
        <a:buFont typeface="Wingdings 2" pitchFamily="18" charset="2"/>
        <a:buChar char=""/>
        <a:defRPr sz="2000" kern="1200" spc="150">
          <a:solidFill>
            <a:schemeClr val="tx2"/>
          </a:solidFill>
          <a:latin typeface="+mn-lt"/>
          <a:ea typeface="+mn-ea"/>
          <a:cs typeface="+mn-cs"/>
        </a:defRPr>
      </a:lvl1pPr>
      <a:lvl2pPr marL="547688" indent="-182563" algn="l" rtl="0" eaLnBrk="0" fontAlgn="base" hangingPunct="0">
        <a:spcBef>
          <a:spcPct val="20000"/>
        </a:spcBef>
        <a:spcAft>
          <a:spcPct val="0"/>
        </a:spcAft>
        <a:buClr>
          <a:schemeClr val="accent2"/>
        </a:buClr>
        <a:buFont typeface="Wingdings" pitchFamily="2" charset="2"/>
        <a:buChar char="§"/>
        <a:defRPr kern="1200" spc="100">
          <a:solidFill>
            <a:schemeClr val="tx2"/>
          </a:solidFill>
          <a:latin typeface="+mn-lt"/>
          <a:ea typeface="+mn-ea"/>
          <a:cs typeface="+mn-cs"/>
        </a:defRPr>
      </a:lvl2pPr>
      <a:lvl3pPr marL="822325" indent="-182563" algn="l" rtl="0" eaLnBrk="0" fontAlgn="base" hangingPunct="0">
        <a:spcBef>
          <a:spcPct val="20000"/>
        </a:spcBef>
        <a:spcAft>
          <a:spcPct val="0"/>
        </a:spcAft>
        <a:buClr>
          <a:srgbClr val="928B70"/>
        </a:buClr>
        <a:buFont typeface="Wingdings" pitchFamily="2" charset="2"/>
        <a:buChar char="§"/>
        <a:defRPr sz="1600" kern="1200" spc="100">
          <a:solidFill>
            <a:schemeClr val="tx2"/>
          </a:solidFill>
          <a:latin typeface="+mn-lt"/>
          <a:ea typeface="+mn-ea"/>
          <a:cs typeface="+mn-cs"/>
        </a:defRPr>
      </a:lvl3pPr>
      <a:lvl4pPr marL="1096963" indent="-182563" algn="l" rtl="0" eaLnBrk="0" fontAlgn="base" hangingPunct="0">
        <a:spcBef>
          <a:spcPct val="20000"/>
        </a:spcBef>
        <a:spcAft>
          <a:spcPct val="0"/>
        </a:spcAft>
        <a:buClr>
          <a:srgbClr val="87706B"/>
        </a:buClr>
        <a:buFont typeface="Wingdings" pitchFamily="2" charset="2"/>
        <a:buChar char="§"/>
        <a:defRPr sz="1400" kern="1200">
          <a:solidFill>
            <a:schemeClr val="tx2"/>
          </a:solidFill>
          <a:latin typeface="+mn-lt"/>
          <a:ea typeface="+mn-ea"/>
          <a:cs typeface="+mn-cs"/>
        </a:defRPr>
      </a:lvl4pPr>
      <a:lvl5pPr marL="1279525" indent="-182563" algn="l" rtl="0" eaLnBrk="0" fontAlgn="base" hangingPunct="0">
        <a:spcBef>
          <a:spcPct val="20000"/>
        </a:spcBef>
        <a:spcAft>
          <a:spcPct val="0"/>
        </a:spcAft>
        <a:buClr>
          <a:srgbClr val="6F777D"/>
        </a:buClr>
        <a:buFont typeface="Wingdings" pitchFamily="2" charset="2"/>
        <a:buChar char="§"/>
        <a:defRPr sz="1300" kern="1200" spc="10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audio" Target="file:///C:\Users\Kristin\Desktop\ramblinglibrarian_-_Dollheads.mp3"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wiz.cath.vt.edu/tw/TechnicalWriting/docdesign/visuals.htm" TargetMode="External"/><Relationship Id="rId3" Type="http://schemas.openxmlformats.org/officeDocument/2006/relationships/hyperlink" Target="http://www.capella.edu/interactivemedia/onlinewritingcenter/downloads/theWritingProcess.pdf" TargetMode="External"/><Relationship Id="rId7" Type="http://schemas.openxmlformats.org/officeDocument/2006/relationships/hyperlink" Target="http://twp.duke.edu/uploads/assets/Using%20Visual%20Rhetoric%20in%20Academic%20Writing.pdf" TargetMode="External"/><Relationship Id="rId2" Type="http://schemas.openxmlformats.org/officeDocument/2006/relationships/hyperlink" Target="http://sscenglishdept.wikispaces.com/AV+Examples" TargetMode="External"/><Relationship Id="rId1" Type="http://schemas.openxmlformats.org/officeDocument/2006/relationships/slideLayout" Target="../slideLayouts/slideLayout2.xml"/><Relationship Id="rId6" Type="http://schemas.openxmlformats.org/officeDocument/2006/relationships/hyperlink" Target="http://eng102branscomb.wikispaces.com/Multimodal+Essay" TargetMode="External"/><Relationship Id="rId5" Type="http://schemas.openxmlformats.org/officeDocument/2006/relationships/hyperlink" Target="http://owl.english.purdue.edu/owl/resource/691/01/" TargetMode="External"/><Relationship Id="rId4" Type="http://schemas.openxmlformats.org/officeDocument/2006/relationships/hyperlink" Target="http://writinginweb20.wetpaint.com/page/Integrating+Visuals+with+Text"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docs.google.com/viewer?a=v&amp;q=cache:zUmKpNRIJjIJ:english.okstate.edu/writing/Resources/Powerpoint/Effectively%20Incorporating%20Visuals%20into%20Your%20Documents.ppt+&amp;hl=en&amp;gl=us&amp;pid=bl&amp;srcid=ADGEEShJfgTjyxMbheFkouZyc50baHs-EMFMz3hDpHG104aU4Bkezjfwu_GvMugHCpW2bhYStEOggQ_KIcgPVd6Aoe09O0peHwQiJGo2TkhYzBiLO1TNXgnrFf4rKxHXmHP1T_o4XMeG&amp;sig=AHIEtbRHXs8tcD7SSeftXYmfijcaCGzlkg" TargetMode="External"/><Relationship Id="rId2" Type="http://schemas.openxmlformats.org/officeDocument/2006/relationships/hyperlink" Target="http://owl.english.purdue.edu/owl/resource/729/0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flickr.com/photos/otacke/10034100664/in/set-72157636077428096/" TargetMode="External"/><Relationship Id="rId2" Type="http://schemas.openxmlformats.org/officeDocument/2006/relationships/hyperlink" Target="https://www.flickr.com/photos/otacke/10034140595/in/set-72157636077428096/" TargetMode="External"/><Relationship Id="rId1" Type="http://schemas.openxmlformats.org/officeDocument/2006/relationships/slideLayout" Target="../slideLayouts/slideLayout2.xml"/><Relationship Id="rId6" Type="http://schemas.openxmlformats.org/officeDocument/2006/relationships/hyperlink" Target="https://www.flickr.com/photos/wonderlane/5203714378" TargetMode="External"/><Relationship Id="rId5" Type="http://schemas.openxmlformats.org/officeDocument/2006/relationships/hyperlink" Target="https://www.flickr.com/photos/ajc1/9568156463" TargetMode="External"/><Relationship Id="rId4" Type="http://schemas.openxmlformats.org/officeDocument/2006/relationships/hyperlink" Target="https://www.flickr.com/photos/otacke/12221292503"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file:///C:\Users\Kristin\Desktop\Per_-_DLDN_Instrumental.mp3"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5257800"/>
            <a:ext cx="7772400" cy="1066800"/>
          </a:xfrm>
        </p:spPr>
        <p:txBody>
          <a:bodyPr/>
          <a:lstStyle/>
          <a:p>
            <a:pPr algn="ctr" eaLnBrk="1" fontAlgn="auto" hangingPunct="1">
              <a:spcAft>
                <a:spcPts val="0"/>
              </a:spcAft>
              <a:defRPr/>
            </a:pPr>
            <a:r>
              <a:rPr lang="en-US" dirty="0" smtClean="0"/>
              <a:t>The Multimodal Essay</a:t>
            </a:r>
          </a:p>
        </p:txBody>
      </p:sp>
      <p:pic>
        <p:nvPicPr>
          <p:cNvPr id="8195" name="Picture 1"/>
          <p:cNvPicPr>
            <a:picLocks noChangeAspect="1"/>
          </p:cNvPicPr>
          <p:nvPr/>
        </p:nvPicPr>
        <p:blipFill>
          <a:blip r:embed="rId3" cstate="print">
            <a:extLst>
              <a:ext uri="{28A0092B-C50C-407E-A947-70E740481C1C}">
                <a14:useLocalDpi xmlns:a14="http://schemas.microsoft.com/office/drawing/2010/main" val="0"/>
              </a:ext>
            </a:extLst>
          </a:blip>
          <a:srcRect l="2605"/>
          <a:stretch>
            <a:fillRect/>
          </a:stretch>
        </p:blipFill>
        <p:spPr bwMode="auto">
          <a:xfrm>
            <a:off x="685800" y="1017588"/>
            <a:ext cx="5640388" cy="390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ramblinglibrarian_-_Dollheads.mp3">
            <a:hlinkClick r:id="" action="ppaction://media"/>
          </p:cNvPr>
          <p:cNvPicPr>
            <a:picLocks noRot="1" noChangeAspect="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7783513" y="54864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TextBox 1"/>
          <p:cNvSpPr txBox="1">
            <a:spLocks noChangeArrowheads="1"/>
          </p:cNvSpPr>
          <p:nvPr/>
        </p:nvSpPr>
        <p:spPr bwMode="auto">
          <a:xfrm>
            <a:off x="7086600" y="1676400"/>
            <a:ext cx="1752600"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a:t>Presented </a:t>
            </a:r>
          </a:p>
          <a:p>
            <a:pPr algn="ctr" eaLnBrk="1" hangingPunct="1"/>
            <a:r>
              <a:rPr lang="en-US" altLang="en-US"/>
              <a:t>By: </a:t>
            </a:r>
          </a:p>
          <a:p>
            <a:pPr algn="ctr" eaLnBrk="1" hangingPunct="1"/>
            <a:endParaRPr lang="en-US" altLang="en-US"/>
          </a:p>
          <a:p>
            <a:pPr algn="ctr" eaLnBrk="1" hangingPunct="1"/>
            <a:r>
              <a:rPr lang="en-US" altLang="en-US"/>
              <a:t>Kristin Bradley</a:t>
            </a:r>
          </a:p>
          <a:p>
            <a:pPr algn="ctr" eaLnBrk="1" hangingPunct="1"/>
            <a:r>
              <a:rPr lang="en-US" altLang="en-US"/>
              <a:t> TA Department of English and Journalism </a:t>
            </a:r>
          </a:p>
          <a:p>
            <a:pPr algn="ct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544317"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fontAlgn="auto" hangingPunct="1">
              <a:spcAft>
                <a:spcPts val="0"/>
              </a:spcAft>
              <a:defRPr/>
            </a:pPr>
            <a:r>
              <a:rPr lang="en-US" smtClean="0">
                <a:solidFill>
                  <a:schemeClr val="accent1">
                    <a:tint val="88000"/>
                    <a:satMod val="150000"/>
                  </a:schemeClr>
                </a:solidFill>
              </a:rPr>
              <a:t>Checklist for Multimodal Essays</a:t>
            </a:r>
          </a:p>
        </p:txBody>
      </p:sp>
      <p:graphicFrame>
        <p:nvGraphicFramePr>
          <p:cNvPr id="3" name="Diagram 2"/>
          <p:cNvGraphicFramePr/>
          <p:nvPr>
            <p:extLst>
              <p:ext uri="{D42A27DB-BD31-4B8C-83A1-F6EECF244321}">
                <p14:modId xmlns:p14="http://schemas.microsoft.com/office/powerpoint/2010/main" val="2251969141"/>
              </p:ext>
            </p:extLst>
          </p:nvPr>
        </p:nvGraphicFramePr>
        <p:xfrm>
          <a:off x="304800" y="1828800"/>
          <a:ext cx="8661400" cy="46177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752600"/>
            <a:ext cx="8183563" cy="4727575"/>
          </a:xfrm>
        </p:spPr>
        <p:txBody>
          <a:bodyPr>
            <a:normAutofit lnSpcReduction="10000"/>
          </a:bodyPr>
          <a:lstStyle/>
          <a:p>
            <a:pPr marL="0" indent="0" eaLnBrk="1" fontAlgn="auto" hangingPunct="1">
              <a:spcAft>
                <a:spcPts val="0"/>
              </a:spcAft>
              <a:buFont typeface="Wingdings 2"/>
              <a:buNone/>
              <a:defRPr/>
            </a:pPr>
            <a:endParaRPr lang="en-US" dirty="0" smtClean="0"/>
          </a:p>
          <a:p>
            <a:pPr marL="265176" indent="-265176" eaLnBrk="1" fontAlgn="auto" hangingPunct="1">
              <a:spcAft>
                <a:spcPts val="0"/>
              </a:spcAft>
              <a:buFont typeface="Wingdings 2"/>
              <a:buChar char=""/>
              <a:defRPr/>
            </a:pPr>
            <a:r>
              <a:rPr lang="en-US" dirty="0" smtClean="0"/>
              <a:t>Students rise to the challenges.</a:t>
            </a:r>
          </a:p>
          <a:p>
            <a:pPr marL="0" indent="0" eaLnBrk="1" fontAlgn="auto" hangingPunct="1">
              <a:spcAft>
                <a:spcPts val="0"/>
              </a:spcAft>
              <a:buFont typeface="Wingdings 2"/>
              <a:buNone/>
              <a:defRPr/>
            </a:pPr>
            <a:endParaRPr lang="en-US" dirty="0" smtClean="0"/>
          </a:p>
          <a:p>
            <a:pPr marL="265176" indent="-265176" eaLnBrk="1" fontAlgn="auto" hangingPunct="1">
              <a:spcAft>
                <a:spcPts val="0"/>
              </a:spcAft>
              <a:buFont typeface="Wingdings 2"/>
              <a:buChar char=""/>
              <a:defRPr/>
            </a:pPr>
            <a:r>
              <a:rPr lang="en-US" dirty="0" smtClean="0"/>
              <a:t>Personally </a:t>
            </a:r>
            <a:r>
              <a:rPr lang="en-US" dirty="0"/>
              <a:t>rewarding </a:t>
            </a:r>
            <a:r>
              <a:rPr lang="en-US" dirty="0" smtClean="0"/>
              <a:t>(Graphs/Data/Interviews)</a:t>
            </a:r>
            <a:r>
              <a:rPr lang="en-US" dirty="0"/>
              <a:t> </a:t>
            </a:r>
            <a:r>
              <a:rPr lang="en-US" dirty="0" smtClean="0"/>
              <a:t>Pleasure </a:t>
            </a:r>
            <a:r>
              <a:rPr lang="en-US" dirty="0"/>
              <a:t>of creativity: It feels good to be creative! </a:t>
            </a:r>
            <a:r>
              <a:rPr lang="en-US" dirty="0" smtClean="0"/>
              <a:t>(Design of documents)</a:t>
            </a:r>
          </a:p>
          <a:p>
            <a:pPr marL="0" indent="0" eaLnBrk="1" fontAlgn="auto" hangingPunct="1">
              <a:spcAft>
                <a:spcPts val="0"/>
              </a:spcAft>
              <a:buFont typeface="Wingdings 2"/>
              <a:buNone/>
              <a:defRPr/>
            </a:pPr>
            <a:endParaRPr lang="en-US" dirty="0"/>
          </a:p>
          <a:p>
            <a:pPr marL="265176" indent="-265176" eaLnBrk="1" fontAlgn="auto" hangingPunct="1">
              <a:spcAft>
                <a:spcPts val="0"/>
              </a:spcAft>
              <a:buFont typeface="Wingdings 2"/>
              <a:buChar char=""/>
              <a:defRPr/>
            </a:pPr>
            <a:r>
              <a:rPr lang="en-US" dirty="0"/>
              <a:t>Engages students even further with sources, research process and writing process they are having to spend more time figuring out how to include, make and analyzing and evaluating IF the elements are supporting their argument/text</a:t>
            </a:r>
            <a:r>
              <a:rPr lang="en-US" dirty="0" smtClean="0"/>
              <a:t>.</a:t>
            </a:r>
          </a:p>
          <a:p>
            <a:pPr marL="0" indent="0" eaLnBrk="1" fontAlgn="auto" hangingPunct="1">
              <a:spcAft>
                <a:spcPts val="0"/>
              </a:spcAft>
              <a:buFont typeface="Wingdings 2"/>
              <a:buNone/>
              <a:defRPr/>
            </a:pPr>
            <a:r>
              <a:rPr lang="en-US" dirty="0" smtClean="0"/>
              <a:t> </a:t>
            </a:r>
            <a:endParaRPr lang="en-US" dirty="0"/>
          </a:p>
          <a:p>
            <a:pPr marL="265176" indent="-265176" eaLnBrk="1" fontAlgn="auto" hangingPunct="1">
              <a:spcAft>
                <a:spcPts val="0"/>
              </a:spcAft>
              <a:buFont typeface="Wingdings 2"/>
              <a:buChar char=""/>
              <a:defRPr/>
            </a:pPr>
            <a:r>
              <a:rPr lang="en-US" dirty="0"/>
              <a:t>Helps students view writing </a:t>
            </a:r>
            <a:r>
              <a:rPr lang="en-US" dirty="0" smtClean="0"/>
              <a:t>as a “deeper” process </a:t>
            </a:r>
            <a:r>
              <a:rPr lang="en-US" dirty="0"/>
              <a:t>that involves multiple elements </a:t>
            </a:r>
            <a:r>
              <a:rPr lang="en-US" dirty="0" smtClean="0"/>
              <a:t>text</a:t>
            </a:r>
            <a:r>
              <a:rPr lang="en-US" dirty="0"/>
              <a:t> </a:t>
            </a:r>
            <a:r>
              <a:rPr lang="en-US" dirty="0" smtClean="0"/>
              <a:t>and image.</a:t>
            </a:r>
            <a:endParaRPr lang="en-US" dirty="0"/>
          </a:p>
          <a:p>
            <a:pPr marL="265176" indent="-265176" eaLnBrk="1" fontAlgn="auto" hangingPunct="1">
              <a:spcAft>
                <a:spcPts val="0"/>
              </a:spcAft>
              <a:buFont typeface="Wingdings 2"/>
              <a:buChar char=""/>
              <a:defRPr/>
            </a:pPr>
            <a:endParaRPr lang="en-US" dirty="0"/>
          </a:p>
        </p:txBody>
      </p:sp>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tint val="88000"/>
                    <a:satMod val="150000"/>
                  </a:schemeClr>
                </a:solidFill>
              </a:rPr>
              <a:t>Rewards of Teaching </a:t>
            </a:r>
            <a:r>
              <a:rPr lang="en-US" dirty="0" err="1" smtClean="0">
                <a:solidFill>
                  <a:schemeClr val="accent1">
                    <a:tint val="88000"/>
                    <a:satMod val="150000"/>
                  </a:schemeClr>
                </a:solidFill>
              </a:rPr>
              <a:t>MultiModal</a:t>
            </a:r>
            <a:r>
              <a:rPr lang="en-US" dirty="0" smtClean="0">
                <a:solidFill>
                  <a:schemeClr val="accent1">
                    <a:tint val="88000"/>
                    <a:satMod val="150000"/>
                  </a:schemeClr>
                </a:solidFill>
              </a:rPr>
              <a:t> Approach</a:t>
            </a:r>
            <a:endParaRPr lang="en-US" dirty="0">
              <a:solidFill>
                <a:schemeClr val="accent1">
                  <a:tint val="88000"/>
                  <a:satMod val="150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eaLnBrk="1" fontAlgn="auto" hangingPunct="1">
              <a:spcAft>
                <a:spcPts val="0"/>
              </a:spcAft>
              <a:buFont typeface="Wingdings 2"/>
              <a:buNone/>
              <a:defRPr/>
            </a:pPr>
            <a:endParaRPr lang="en-US" dirty="0"/>
          </a:p>
          <a:p>
            <a:pPr marL="265176" indent="-265176" eaLnBrk="1" fontAlgn="auto" hangingPunct="1">
              <a:spcAft>
                <a:spcPts val="0"/>
              </a:spcAft>
              <a:buFont typeface="Wingdings 2"/>
              <a:buChar char=""/>
              <a:defRPr/>
            </a:pPr>
            <a:r>
              <a:rPr lang="en-US" dirty="0"/>
              <a:t>We </a:t>
            </a:r>
            <a:r>
              <a:rPr lang="en-US" dirty="0" smtClean="0"/>
              <a:t>[</a:t>
            </a:r>
            <a:r>
              <a:rPr lang="en-US" dirty="0" smtClean="0"/>
              <a:t>instructors] </a:t>
            </a:r>
            <a:r>
              <a:rPr lang="en-US" dirty="0" smtClean="0"/>
              <a:t>become </a:t>
            </a:r>
            <a:r>
              <a:rPr lang="en-US" dirty="0"/>
              <a:t>“learners” in areas when we are accustomed to being “experts</a:t>
            </a:r>
            <a:r>
              <a:rPr lang="en-US" dirty="0" smtClean="0"/>
              <a:t>”</a:t>
            </a:r>
          </a:p>
          <a:p>
            <a:pPr marL="0" indent="0" eaLnBrk="1" fontAlgn="auto" hangingPunct="1">
              <a:spcAft>
                <a:spcPts val="0"/>
              </a:spcAft>
              <a:buFont typeface="Wingdings 2" pitchFamily="18" charset="2"/>
              <a:buNone/>
              <a:defRPr/>
            </a:pPr>
            <a:endParaRPr lang="en-US" dirty="0"/>
          </a:p>
          <a:p>
            <a:pPr marL="265176" indent="-265176" eaLnBrk="1" fontAlgn="auto" hangingPunct="1">
              <a:spcAft>
                <a:spcPts val="0"/>
              </a:spcAft>
              <a:buFont typeface="Wingdings 2"/>
              <a:buChar char=""/>
              <a:defRPr/>
            </a:pPr>
            <a:r>
              <a:rPr lang="en-US" dirty="0"/>
              <a:t>Incorporate multimodal elements into classroom (scaffolding prior knowledge and experience) while trying to learn the technology and visual literacy side (how the visual layout of a page can promote/support meaning</a:t>
            </a:r>
            <a:r>
              <a:rPr lang="en-US" dirty="0" smtClean="0"/>
              <a:t>).</a:t>
            </a:r>
          </a:p>
          <a:p>
            <a:pPr marL="0" indent="0" eaLnBrk="1" fontAlgn="auto" hangingPunct="1">
              <a:spcAft>
                <a:spcPts val="0"/>
              </a:spcAft>
              <a:buFont typeface="Wingdings 2" pitchFamily="18" charset="2"/>
              <a:buNone/>
              <a:defRPr/>
            </a:pPr>
            <a:endParaRPr lang="en-US" dirty="0"/>
          </a:p>
          <a:p>
            <a:pPr marL="265176" indent="-265176" eaLnBrk="1" fontAlgn="auto" hangingPunct="1">
              <a:spcAft>
                <a:spcPts val="0"/>
              </a:spcAft>
              <a:buFont typeface="Wingdings 2"/>
              <a:buChar char=""/>
              <a:defRPr/>
            </a:pPr>
            <a:r>
              <a:rPr lang="en-US" dirty="0" smtClean="0"/>
              <a:t>Time Lines/Due dates and keeping students on track. They have a lot to remember!</a:t>
            </a:r>
            <a:endParaRPr lang="en-US" dirty="0"/>
          </a:p>
        </p:txBody>
      </p:sp>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tint val="88000"/>
                    <a:satMod val="150000"/>
                  </a:schemeClr>
                </a:solidFill>
              </a:rPr>
              <a:t>Multimodal Composition Challenges</a:t>
            </a:r>
            <a:endParaRPr lang="en-US" dirty="0">
              <a:solidFill>
                <a:schemeClr val="accent1">
                  <a:tint val="88000"/>
                  <a:satMod val="150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183563" cy="3051175"/>
          </a:xfrm>
        </p:spPr>
        <p:txBody>
          <a:bodyPr>
            <a:noAutofit/>
          </a:bodyPr>
          <a:lstStyle/>
          <a:p>
            <a:pPr marL="265176" indent="-265176" eaLnBrk="1" fontAlgn="auto" hangingPunct="1">
              <a:spcAft>
                <a:spcPts val="0"/>
              </a:spcAft>
              <a:buFont typeface="Wingdings 2"/>
              <a:buChar char=""/>
              <a:defRPr/>
            </a:pPr>
            <a:r>
              <a:rPr lang="en-US" dirty="0"/>
              <a:t>Challenge to pair “old” new media </a:t>
            </a:r>
            <a:r>
              <a:rPr lang="en-US" dirty="0" smtClean="0"/>
              <a:t>(basic Microsoft Word paper) with </a:t>
            </a:r>
            <a:r>
              <a:rPr lang="en-US" dirty="0"/>
              <a:t>“new” new media </a:t>
            </a:r>
            <a:r>
              <a:rPr lang="en-US" dirty="0" smtClean="0"/>
              <a:t> (image, audio, video) but </a:t>
            </a:r>
            <a:r>
              <a:rPr lang="en-US" dirty="0"/>
              <a:t>I have found that this integration is the best way to introduce the students to this type of composition. </a:t>
            </a:r>
            <a:endParaRPr lang="en-US" dirty="0" smtClean="0"/>
          </a:p>
          <a:p>
            <a:pPr marL="0" indent="0" eaLnBrk="1" fontAlgn="auto" hangingPunct="1">
              <a:spcAft>
                <a:spcPts val="0"/>
              </a:spcAft>
              <a:buFont typeface="Wingdings 2"/>
              <a:buNone/>
              <a:defRPr/>
            </a:pPr>
            <a:endParaRPr lang="en-US" dirty="0"/>
          </a:p>
          <a:p>
            <a:pPr marL="265176" indent="-265176" eaLnBrk="1" fontAlgn="auto" hangingPunct="1">
              <a:spcAft>
                <a:spcPts val="0"/>
              </a:spcAft>
              <a:buFont typeface="Wingdings 2"/>
              <a:buChar char=""/>
              <a:defRPr/>
            </a:pPr>
            <a:r>
              <a:rPr lang="en-US" dirty="0"/>
              <a:t>It can be exploratory and open </a:t>
            </a:r>
            <a:r>
              <a:rPr lang="en-US" dirty="0" smtClean="0"/>
              <a:t>ended….at times I have felt ‘unsure” and “uneasy” that students were understanding and headed in the right direction. But  despite that, I have learned to be more “open” and have been so encouraged to see the process unfold. </a:t>
            </a:r>
          </a:p>
        </p:txBody>
      </p:sp>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tint val="88000"/>
                    <a:satMod val="150000"/>
                  </a:schemeClr>
                </a:solidFill>
              </a:rPr>
              <a:t>More Challenges</a:t>
            </a:r>
            <a:endParaRPr lang="en-US" dirty="0">
              <a:solidFill>
                <a:schemeClr val="accent1">
                  <a:tint val="88000"/>
                  <a:satMod val="150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265176" indent="-265176" eaLnBrk="1" fontAlgn="auto" hangingPunct="1">
              <a:spcAft>
                <a:spcPts val="0"/>
              </a:spcAft>
              <a:buFont typeface="Wingdings 2"/>
              <a:buChar char=""/>
              <a:defRPr/>
            </a:pPr>
            <a:r>
              <a:rPr lang="en-US" dirty="0"/>
              <a:t>Grading! Some might say they could not grade this type of essay since they are not “experts” on visual layout or technology</a:t>
            </a:r>
            <a:r>
              <a:rPr lang="en-US" dirty="0" smtClean="0"/>
              <a:t>….so I say then don’t “grade” them. At least not in the traditional sense of the term grading. Present clear expectations to your students perhaps in the form of a rubric or assignment grading criteria and stick to those established criteria when grading. </a:t>
            </a:r>
            <a:endParaRPr lang="en-US" dirty="0"/>
          </a:p>
          <a:p>
            <a:pPr marL="0" indent="0" eaLnBrk="1" fontAlgn="auto" hangingPunct="1">
              <a:spcAft>
                <a:spcPts val="0"/>
              </a:spcAft>
              <a:buFont typeface="Wingdings 2" pitchFamily="18" charset="2"/>
              <a:buNone/>
              <a:defRPr/>
            </a:pPr>
            <a:endParaRPr lang="en-US" dirty="0"/>
          </a:p>
          <a:p>
            <a:pPr marL="265176" indent="-265176" eaLnBrk="1" fontAlgn="auto" hangingPunct="1">
              <a:spcAft>
                <a:spcPts val="0"/>
              </a:spcAft>
              <a:buFont typeface="Wingdings 2"/>
              <a:buChar char=""/>
              <a:defRPr/>
            </a:pPr>
            <a:r>
              <a:rPr lang="en-US" dirty="0"/>
              <a:t> I </a:t>
            </a:r>
            <a:r>
              <a:rPr lang="en-US" dirty="0" smtClean="0"/>
              <a:t>also suggest </a:t>
            </a:r>
            <a:r>
              <a:rPr lang="en-US" dirty="0"/>
              <a:t>grading on the aspects that you KNOW and are comfortable in grading. So grade the multimodal elements not on how well they are visually designed  (unless you are comfortable and familiar with this type of evaluation) but rather  ask do they fulfill their function? Do they SUPPORT the text? This is a typical question asked of source material and one my students have more easily understood. </a:t>
            </a:r>
          </a:p>
          <a:p>
            <a:pPr marL="274320" eaLnBrk="1" fontAlgn="auto" hangingPunct="1">
              <a:spcAft>
                <a:spcPts val="0"/>
              </a:spcAft>
              <a:defRPr/>
            </a:pPr>
            <a:endParaRPr lang="en-US" dirty="0"/>
          </a:p>
        </p:txBody>
      </p:sp>
      <p:sp>
        <p:nvSpPr>
          <p:cNvPr id="3" name="Title 2"/>
          <p:cNvSpPr>
            <a:spLocks noGrp="1"/>
          </p:cNvSpPr>
          <p:nvPr>
            <p:ph type="title"/>
          </p:nvPr>
        </p:nvSpPr>
        <p:spPr/>
        <p:txBody>
          <a:bodyPr/>
          <a:lstStyle/>
          <a:p>
            <a:pPr eaLnBrk="1" fontAlgn="auto" hangingPunct="1">
              <a:spcAft>
                <a:spcPts val="0"/>
              </a:spcAft>
              <a:defRPr/>
            </a:pPr>
            <a:r>
              <a:rPr lang="en-US" dirty="0">
                <a:solidFill>
                  <a:schemeClr val="accent1">
                    <a:tint val="88000"/>
                    <a:satMod val="150000"/>
                  </a:schemeClr>
                </a:solidFill>
              </a:rPr>
              <a:t>More Challenges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533400" y="1676400"/>
            <a:ext cx="8183563" cy="4803775"/>
          </a:xfrm>
        </p:spPr>
        <p:txBody>
          <a:bodyPr/>
          <a:lstStyle/>
          <a:p>
            <a:pPr marL="0" indent="0" eaLnBrk="1" fontAlgn="auto" hangingPunct="1">
              <a:spcAft>
                <a:spcPts val="0"/>
              </a:spcAft>
              <a:buFont typeface="Wingdings 2"/>
              <a:buNone/>
              <a:defRPr/>
            </a:pPr>
            <a:endParaRPr lang="en-US" dirty="0" smtClean="0"/>
          </a:p>
          <a:p>
            <a:pPr marL="265176" indent="-265176" eaLnBrk="1" fontAlgn="auto" hangingPunct="1">
              <a:spcAft>
                <a:spcPts val="0"/>
              </a:spcAft>
              <a:buFont typeface="Wingdings 2"/>
              <a:buChar char=""/>
              <a:defRPr/>
            </a:pPr>
            <a:r>
              <a:rPr lang="en-US" u="sng" dirty="0" smtClean="0">
                <a:hlinkClick r:id="rId2"/>
              </a:rPr>
              <a:t>http</a:t>
            </a:r>
            <a:r>
              <a:rPr lang="en-US" u="sng" dirty="0">
                <a:hlinkClick r:id="rId2"/>
              </a:rPr>
              <a:t>://sscenglishdept.wikispaces.com/AV+Examples</a:t>
            </a:r>
            <a:endParaRPr lang="en-US" dirty="0"/>
          </a:p>
          <a:p>
            <a:pPr marL="265176" indent="-265176" eaLnBrk="1" fontAlgn="auto" hangingPunct="1">
              <a:spcAft>
                <a:spcPts val="0"/>
              </a:spcAft>
              <a:buFont typeface="Wingdings 2"/>
              <a:buChar char=""/>
              <a:defRPr/>
            </a:pPr>
            <a:r>
              <a:rPr lang="en-US" u="sng" dirty="0">
                <a:hlinkClick r:id="rId3"/>
              </a:rPr>
              <a:t>http://www.capella.edu/interactivemedia/onlinewritingcenter/downloads/theWritingProcess.pdf</a:t>
            </a:r>
            <a:r>
              <a:rPr lang="en-US" u="sng" dirty="0"/>
              <a:t> (page 24)</a:t>
            </a:r>
            <a:endParaRPr lang="en-US" dirty="0"/>
          </a:p>
          <a:p>
            <a:pPr marL="265176" indent="-265176" eaLnBrk="1" fontAlgn="auto" hangingPunct="1">
              <a:spcAft>
                <a:spcPts val="0"/>
              </a:spcAft>
              <a:buFont typeface="Wingdings 2"/>
              <a:buChar char=""/>
              <a:defRPr/>
            </a:pPr>
            <a:r>
              <a:rPr lang="en-US" u="sng" dirty="0" smtClean="0">
                <a:hlinkClick r:id="rId4"/>
              </a:rPr>
              <a:t>http</a:t>
            </a:r>
            <a:r>
              <a:rPr lang="en-US" u="sng" dirty="0">
                <a:hlinkClick r:id="rId4"/>
              </a:rPr>
              <a:t>://writinginweb20.wetpaint.com/page/Integrating+Visuals+with+Text</a:t>
            </a:r>
            <a:endParaRPr lang="en-US" dirty="0"/>
          </a:p>
          <a:p>
            <a:pPr marL="265176" indent="-265176" eaLnBrk="1" fontAlgn="auto" hangingPunct="1">
              <a:spcAft>
                <a:spcPts val="0"/>
              </a:spcAft>
              <a:buFont typeface="Wingdings 2"/>
              <a:buChar char=""/>
              <a:defRPr/>
            </a:pPr>
            <a:r>
              <a:rPr lang="en-US" u="sng" dirty="0" smtClean="0">
                <a:hlinkClick r:id="rId5"/>
              </a:rPr>
              <a:t>http</a:t>
            </a:r>
            <a:r>
              <a:rPr lang="en-US" u="sng" dirty="0">
                <a:hlinkClick r:id="rId5"/>
              </a:rPr>
              <a:t>://owl.english.purdue.edu/owl/resource/691/01/</a:t>
            </a:r>
            <a:endParaRPr lang="en-US" dirty="0"/>
          </a:p>
          <a:p>
            <a:pPr marL="265176" indent="-265176" eaLnBrk="1" fontAlgn="auto" hangingPunct="1">
              <a:spcAft>
                <a:spcPts val="0"/>
              </a:spcAft>
              <a:buFont typeface="Wingdings 2"/>
              <a:buChar char=""/>
              <a:defRPr/>
            </a:pPr>
            <a:r>
              <a:rPr lang="en-US" u="sng" dirty="0">
                <a:hlinkClick r:id="rId6"/>
              </a:rPr>
              <a:t>http://eng102branscomb.wikispaces.com/Multimodal+Essay</a:t>
            </a:r>
            <a:endParaRPr lang="en-US" dirty="0"/>
          </a:p>
          <a:p>
            <a:pPr marL="265176" indent="-265176" eaLnBrk="1" fontAlgn="auto" hangingPunct="1">
              <a:spcAft>
                <a:spcPts val="0"/>
              </a:spcAft>
              <a:buFont typeface="Wingdings 2"/>
              <a:buChar char=""/>
              <a:defRPr/>
            </a:pPr>
            <a:r>
              <a:rPr lang="en-US" u="sng" dirty="0" smtClean="0">
                <a:hlinkClick r:id="rId7"/>
              </a:rPr>
              <a:t>http</a:t>
            </a:r>
            <a:r>
              <a:rPr lang="en-US" u="sng" dirty="0">
                <a:hlinkClick r:id="rId7"/>
              </a:rPr>
              <a:t>://twp.duke.edu/uploads/assets/Using%20Visual%20Rhetoric%20in%20Academic%20Writing.pdf</a:t>
            </a:r>
            <a:endParaRPr lang="en-US" dirty="0"/>
          </a:p>
          <a:p>
            <a:pPr marL="265176" indent="-265176" eaLnBrk="1" fontAlgn="auto" hangingPunct="1">
              <a:spcAft>
                <a:spcPts val="0"/>
              </a:spcAft>
              <a:buFont typeface="Wingdings 2"/>
              <a:buChar char=""/>
              <a:defRPr/>
            </a:pPr>
            <a:r>
              <a:rPr lang="en-US" u="sng" dirty="0">
                <a:hlinkClick r:id="rId8"/>
              </a:rPr>
              <a:t>http://wiz.cath.vt.edu/tw/TechnicalWriting/docdesign/visuals.htm</a:t>
            </a:r>
            <a:endParaRPr lang="en-US" dirty="0"/>
          </a:p>
          <a:p>
            <a:pPr marL="265176" indent="-265176" eaLnBrk="1" fontAlgn="auto" hangingPunct="1">
              <a:spcAft>
                <a:spcPts val="0"/>
              </a:spcAft>
              <a:buFont typeface="Wingdings 2"/>
              <a:buChar char=""/>
              <a:defRPr/>
            </a:pPr>
            <a:endParaRPr lang="en-US" dirty="0" smtClean="0"/>
          </a:p>
        </p:txBody>
      </p:sp>
      <p:sp>
        <p:nvSpPr>
          <p:cNvPr id="7170" name="Rectangle 2"/>
          <p:cNvSpPr>
            <a:spLocks noGrp="1" noChangeArrowheads="1"/>
          </p:cNvSpPr>
          <p:nvPr>
            <p:ph type="title"/>
          </p:nvPr>
        </p:nvSpPr>
        <p:spPr>
          <a:xfrm>
            <a:off x="457200" y="304800"/>
            <a:ext cx="8183563" cy="777875"/>
          </a:xfrm>
        </p:spPr>
        <p:txBody>
          <a:bodyPr/>
          <a:lstStyle/>
          <a:p>
            <a:pPr eaLnBrk="1" fontAlgn="auto" hangingPunct="1">
              <a:spcAft>
                <a:spcPts val="0"/>
              </a:spcAft>
              <a:defRPr/>
            </a:pPr>
            <a:r>
              <a:rPr lang="en-US" dirty="0" smtClean="0">
                <a:solidFill>
                  <a:schemeClr val="accent1">
                    <a:tint val="88000"/>
                    <a:satMod val="150000"/>
                  </a:schemeClr>
                </a:solidFill>
              </a:rPr>
              <a:t>Examples/Resources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a:xfrm>
            <a:off x="457200" y="2471738"/>
            <a:ext cx="8407400" cy="4406900"/>
          </a:xfrm>
        </p:spPr>
        <p:txBody>
          <a:bodyPr/>
          <a:lstStyle/>
          <a:p>
            <a:pPr marL="274320" eaLnBrk="1" fontAlgn="auto" hangingPunct="1">
              <a:spcAft>
                <a:spcPts val="0"/>
              </a:spcAft>
              <a:defRPr/>
            </a:pPr>
            <a:r>
              <a:rPr lang="en-US" altLang="en-US" dirty="0" smtClean="0"/>
              <a:t>1. From the Purdue Owl: Visual Rhetoric Slide Presentation </a:t>
            </a:r>
            <a:r>
              <a:rPr lang="en-US" altLang="en-US" u="sng" dirty="0" smtClean="0">
                <a:hlinkClick r:id="rId2"/>
              </a:rPr>
              <a:t>http://owl.english.purdue.edu/owl/resource/729/01/</a:t>
            </a:r>
            <a:r>
              <a:rPr lang="en-US" altLang="en-US" dirty="0" smtClean="0"/>
              <a:t> </a:t>
            </a:r>
          </a:p>
          <a:p>
            <a:pPr marL="45720" indent="0" eaLnBrk="1" fontAlgn="auto" hangingPunct="1">
              <a:spcAft>
                <a:spcPts val="0"/>
              </a:spcAft>
              <a:buFont typeface="Wingdings 2" pitchFamily="18" charset="2"/>
              <a:buNone/>
              <a:defRPr/>
            </a:pPr>
            <a:endParaRPr lang="en-US" altLang="en-US" dirty="0" smtClean="0"/>
          </a:p>
          <a:p>
            <a:pPr marL="274320" eaLnBrk="1" fontAlgn="auto" hangingPunct="1">
              <a:spcAft>
                <a:spcPts val="0"/>
              </a:spcAft>
              <a:defRPr/>
            </a:pPr>
            <a:r>
              <a:rPr lang="en-US" altLang="en-US" dirty="0" smtClean="0"/>
              <a:t>2.From Oklahoma State University Writing Center: Effectively Incorporating Visuals into Your Documents: </a:t>
            </a:r>
            <a:r>
              <a:rPr lang="en-US" altLang="en-US" u="sng" dirty="0" smtClean="0">
                <a:hlinkClick r:id="rId3"/>
              </a:rPr>
              <a:t>Purdue OWL</a:t>
            </a:r>
            <a:endParaRPr lang="en-US" altLang="en-US" dirty="0" smtClean="0"/>
          </a:p>
        </p:txBody>
      </p:sp>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tint val="88000"/>
                    <a:satMod val="150000"/>
                  </a:schemeClr>
                </a:solidFill>
              </a:rPr>
              <a:t>Examples/Resources</a:t>
            </a:r>
            <a:endParaRPr lang="en-US" dirty="0">
              <a:solidFill>
                <a:schemeClr val="accent1">
                  <a:tint val="88000"/>
                  <a:satMod val="150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1752600"/>
          <a:ext cx="8382000" cy="4724400"/>
        </p:xfrm>
        <a:graphic>
          <a:graphicData uri="http://schemas.openxmlformats.org/drawingml/2006/table">
            <a:tbl>
              <a:tblPr firstRow="1" firstCol="1" bandRow="1" bandCol="1">
                <a:tableStyleId>{F5AB1C69-6EDB-4FF4-983F-18BD219EF322}</a:tableStyleId>
              </a:tblPr>
              <a:tblGrid>
                <a:gridCol w="1436464"/>
                <a:gridCol w="3078135"/>
                <a:gridCol w="3867401"/>
              </a:tblGrid>
              <a:tr h="682054">
                <a:tc>
                  <a:txBody>
                    <a:bodyPr/>
                    <a:lstStyle/>
                    <a:p>
                      <a:pPr marL="0" marR="0">
                        <a:spcBef>
                          <a:spcPts val="0"/>
                        </a:spcBef>
                        <a:spcAft>
                          <a:spcPts val="0"/>
                        </a:spcAft>
                      </a:pPr>
                      <a:r>
                        <a:rPr lang="en-US" sz="1000" dirty="0">
                          <a:effectLst/>
                        </a:rPr>
                        <a:t>Wed., Oct. 31: Lab</a:t>
                      </a:r>
                      <a:endParaRPr lang="en-US" sz="1200" dirty="0">
                        <a:effectLst/>
                        <a:latin typeface="Times New Roman"/>
                        <a:ea typeface="Calibri"/>
                      </a:endParaRPr>
                    </a:p>
                  </a:txBody>
                  <a:tcPr marL="68580" marR="68580" marT="0" marB="0"/>
                </a:tc>
                <a:tc>
                  <a:txBody>
                    <a:bodyPr/>
                    <a:lstStyle/>
                    <a:p>
                      <a:pPr marL="0" marR="0">
                        <a:spcBef>
                          <a:spcPts val="0"/>
                        </a:spcBef>
                        <a:spcAft>
                          <a:spcPts val="0"/>
                        </a:spcAft>
                      </a:pPr>
                      <a:r>
                        <a:rPr lang="en-US" sz="1000">
                          <a:effectLst/>
                        </a:rPr>
                        <a:t>Lesson: Writing to Convince/Persuade</a:t>
                      </a:r>
                      <a:endParaRPr lang="en-US" sz="1200">
                        <a:effectLst/>
                      </a:endParaRPr>
                    </a:p>
                    <a:p>
                      <a:pPr marL="0" marR="0">
                        <a:spcBef>
                          <a:spcPts val="0"/>
                        </a:spcBef>
                        <a:spcAft>
                          <a:spcPts val="0"/>
                        </a:spcAft>
                      </a:pPr>
                      <a:r>
                        <a:rPr lang="en-US" sz="1000">
                          <a:effectLst/>
                        </a:rPr>
                        <a:t>Discussion: JC Chapter 10/ Paper 5 Final Project Assignment Sheet </a:t>
                      </a:r>
                      <a:endParaRPr lang="en-US" sz="1200">
                        <a:effectLst/>
                      </a:endParaRPr>
                    </a:p>
                    <a:p>
                      <a:pPr marL="0" marR="0">
                        <a:spcBef>
                          <a:spcPts val="0"/>
                        </a:spcBef>
                        <a:spcAft>
                          <a:spcPts val="0"/>
                        </a:spcAft>
                      </a:pPr>
                      <a:r>
                        <a:rPr lang="en-US" sz="1000">
                          <a:effectLst/>
                        </a:rPr>
                        <a:t> </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000">
                          <a:effectLst/>
                        </a:rPr>
                        <a:t>Read: Paper 5/Final Project Assignment Sheet available on WO, JC Chapter 10 pgs:404-405 and JC Chapter 18 pgs: 608 (from multimodal essay) -611</a:t>
                      </a:r>
                      <a:endParaRPr lang="en-US" sz="1200">
                        <a:effectLst/>
                      </a:endParaRPr>
                    </a:p>
                    <a:p>
                      <a:pPr marL="0" marR="0">
                        <a:spcBef>
                          <a:spcPts val="0"/>
                        </a:spcBef>
                        <a:spcAft>
                          <a:spcPts val="0"/>
                        </a:spcAft>
                      </a:pPr>
                      <a:r>
                        <a:rPr lang="en-US" sz="1000">
                          <a:effectLst/>
                        </a:rPr>
                        <a:t> </a:t>
                      </a:r>
                      <a:endParaRPr lang="en-US" sz="1200">
                        <a:effectLst/>
                        <a:latin typeface="Times New Roman"/>
                        <a:ea typeface="Calibri"/>
                      </a:endParaRPr>
                    </a:p>
                  </a:txBody>
                  <a:tcPr marL="68580" marR="68580" marT="0" marB="0"/>
                </a:tc>
              </a:tr>
              <a:tr h="2694898">
                <a:tc>
                  <a:txBody>
                    <a:bodyPr/>
                    <a:lstStyle/>
                    <a:p>
                      <a:pPr marL="0" marR="0">
                        <a:spcBef>
                          <a:spcPts val="0"/>
                        </a:spcBef>
                        <a:spcAft>
                          <a:spcPts val="0"/>
                        </a:spcAft>
                      </a:pPr>
                      <a:r>
                        <a:rPr lang="en-US" sz="1000">
                          <a:effectLst/>
                        </a:rPr>
                        <a:t>Fri., Nov. 2: Class</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000">
                          <a:effectLst/>
                        </a:rPr>
                        <a:t>Lesson: Multimodal Essay</a:t>
                      </a:r>
                      <a:endParaRPr lang="en-US" sz="1200">
                        <a:effectLst/>
                      </a:endParaRPr>
                    </a:p>
                    <a:p>
                      <a:pPr marL="0" marR="0">
                        <a:spcBef>
                          <a:spcPts val="0"/>
                        </a:spcBef>
                        <a:spcAft>
                          <a:spcPts val="0"/>
                        </a:spcAft>
                      </a:pPr>
                      <a:r>
                        <a:rPr lang="en-US" sz="1000">
                          <a:effectLst/>
                        </a:rPr>
                        <a:t>Discussion: JC Chapter 6 Interviews and Field Research and Chapter 18 Designing Your Document/Finish</a:t>
                      </a:r>
                      <a:endParaRPr lang="en-US" sz="1200">
                        <a:effectLst/>
                      </a:endParaRPr>
                    </a:p>
                    <a:p>
                      <a:pPr marL="0" marR="0">
                        <a:spcBef>
                          <a:spcPts val="0"/>
                        </a:spcBef>
                        <a:spcAft>
                          <a:spcPts val="0"/>
                        </a:spcAft>
                      </a:pPr>
                      <a:r>
                        <a:rPr lang="en-US" sz="1000">
                          <a:effectLst/>
                        </a:rPr>
                        <a:t>Paper 5 Final Project Assignment Sheet </a:t>
                      </a:r>
                      <a:endParaRPr lang="en-US" sz="1200">
                        <a:effectLst/>
                      </a:endParaRPr>
                    </a:p>
                    <a:p>
                      <a:pPr marL="0" marR="0">
                        <a:spcBef>
                          <a:spcPts val="0"/>
                        </a:spcBef>
                        <a:spcAft>
                          <a:spcPts val="0"/>
                        </a:spcAft>
                      </a:pPr>
                      <a:r>
                        <a:rPr lang="en-US" sz="1000">
                          <a:effectLst/>
                        </a:rPr>
                        <a:t> </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000" dirty="0">
                          <a:effectLst/>
                        </a:rPr>
                        <a:t>Read: JC Chapter 6 </a:t>
                      </a:r>
                      <a:r>
                        <a:rPr lang="en-US" sz="1000" dirty="0" err="1">
                          <a:effectLst/>
                        </a:rPr>
                        <a:t>pgs</a:t>
                      </a:r>
                      <a:r>
                        <a:rPr lang="en-US" sz="1000" dirty="0">
                          <a:effectLst/>
                        </a:rPr>
                        <a:t>: 186-188, look at JC Chapter 18 </a:t>
                      </a:r>
                      <a:r>
                        <a:rPr lang="en-US" sz="1000" dirty="0" err="1">
                          <a:effectLst/>
                        </a:rPr>
                        <a:t>pgs</a:t>
                      </a:r>
                      <a:r>
                        <a:rPr lang="en-US" sz="1000" dirty="0">
                          <a:effectLst/>
                        </a:rPr>
                        <a:t>: 596-604, look at JC Chapter 7 </a:t>
                      </a:r>
                      <a:r>
                        <a:rPr lang="en-US" sz="1000" dirty="0" err="1">
                          <a:effectLst/>
                        </a:rPr>
                        <a:t>pgs</a:t>
                      </a:r>
                      <a:r>
                        <a:rPr lang="en-US" sz="1000" dirty="0">
                          <a:effectLst/>
                        </a:rPr>
                        <a:t> multimedia presentation 220-224</a:t>
                      </a:r>
                      <a:endParaRPr lang="en-US" sz="1200" dirty="0">
                        <a:effectLst/>
                      </a:endParaRPr>
                    </a:p>
                    <a:p>
                      <a:pPr marL="0" marR="0">
                        <a:spcBef>
                          <a:spcPts val="0"/>
                        </a:spcBef>
                        <a:spcAft>
                          <a:spcPts val="0"/>
                        </a:spcAft>
                      </a:pPr>
                      <a:r>
                        <a:rPr lang="en-US" sz="1000" dirty="0">
                          <a:effectLst/>
                        </a:rPr>
                        <a:t> </a:t>
                      </a:r>
                      <a:endParaRPr lang="en-US" sz="1200" dirty="0">
                        <a:effectLst/>
                        <a:latin typeface="Times New Roman"/>
                        <a:ea typeface="Calibri"/>
                      </a:endParaRPr>
                    </a:p>
                  </a:txBody>
                  <a:tcPr marL="68580" marR="68580" marT="0" marB="0"/>
                </a:tc>
              </a:tr>
              <a:tr h="1347448">
                <a:tc>
                  <a:txBody>
                    <a:bodyPr/>
                    <a:lstStyle/>
                    <a:p>
                      <a:pPr marL="0" marR="0">
                        <a:spcBef>
                          <a:spcPts val="0"/>
                        </a:spcBef>
                        <a:spcAft>
                          <a:spcPts val="0"/>
                        </a:spcAft>
                      </a:pPr>
                      <a:r>
                        <a:rPr lang="en-US" sz="1000">
                          <a:effectLst/>
                        </a:rPr>
                        <a:t>Mon., Nov. 5: Lab</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000">
                          <a:effectLst/>
                        </a:rPr>
                        <a:t>Lesson: Writing to Convince/Persuade </a:t>
                      </a:r>
                      <a:endParaRPr lang="en-US" sz="1200">
                        <a:effectLst/>
                      </a:endParaRPr>
                    </a:p>
                    <a:p>
                      <a:pPr marL="0" marR="0">
                        <a:spcBef>
                          <a:spcPts val="0"/>
                        </a:spcBef>
                        <a:spcAft>
                          <a:spcPts val="0"/>
                        </a:spcAft>
                      </a:pPr>
                      <a:r>
                        <a:rPr lang="en-US" sz="1000">
                          <a:effectLst/>
                        </a:rPr>
                        <a:t>Discussion: Ethos, Pathos and Logos</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000" dirty="0">
                          <a:effectLst/>
                        </a:rPr>
                        <a:t>Due: Annotated Bibliography on WO by 11:59 p.m. </a:t>
                      </a:r>
                      <a:endParaRPr lang="en-US" sz="1200" dirty="0">
                        <a:effectLst/>
                        <a:latin typeface="Times New Roman"/>
                        <a:ea typeface="Calibri"/>
                      </a:endParaRPr>
                    </a:p>
                  </a:txBody>
                  <a:tcPr marL="68580" marR="68580" marT="0" marB="0"/>
                </a:tc>
              </a:tr>
            </a:tbl>
          </a:graphicData>
        </a:graphic>
      </p:graphicFrame>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tint val="88000"/>
                    <a:satMod val="150000"/>
                  </a:schemeClr>
                </a:solidFill>
              </a:rPr>
              <a:t>Syllabus Time Line Example </a:t>
            </a:r>
            <a:endParaRPr lang="en-US" dirty="0">
              <a:solidFill>
                <a:schemeClr val="accent1">
                  <a:tint val="88000"/>
                  <a:satMod val="150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04800" y="1828800"/>
          <a:ext cx="8534401" cy="4724400"/>
        </p:xfrm>
        <a:graphic>
          <a:graphicData uri="http://schemas.openxmlformats.org/drawingml/2006/table">
            <a:tbl>
              <a:tblPr firstRow="1" firstCol="1" bandRow="1" bandCol="1">
                <a:tableStyleId>{F5AB1C69-6EDB-4FF4-983F-18BD219EF322}</a:tableStyleId>
              </a:tblPr>
              <a:tblGrid>
                <a:gridCol w="1462581"/>
                <a:gridCol w="3134102"/>
                <a:gridCol w="3937718"/>
              </a:tblGrid>
              <a:tr h="1574800">
                <a:tc>
                  <a:txBody>
                    <a:bodyPr/>
                    <a:lstStyle/>
                    <a:p>
                      <a:pPr marL="0" marR="0">
                        <a:spcBef>
                          <a:spcPts val="0"/>
                        </a:spcBef>
                        <a:spcAft>
                          <a:spcPts val="0"/>
                        </a:spcAft>
                      </a:pPr>
                      <a:r>
                        <a:rPr lang="en-US" sz="1000" dirty="0">
                          <a:effectLst/>
                        </a:rPr>
                        <a:t>Wed., Nov. 7: Class</a:t>
                      </a:r>
                      <a:endParaRPr lang="en-US" sz="1200" dirty="0">
                        <a:effectLst/>
                        <a:latin typeface="Times New Roman"/>
                        <a:ea typeface="Calibri"/>
                      </a:endParaRPr>
                    </a:p>
                  </a:txBody>
                  <a:tcPr marL="68579" marR="68579" marT="0" marB="0"/>
                </a:tc>
                <a:tc>
                  <a:txBody>
                    <a:bodyPr/>
                    <a:lstStyle/>
                    <a:p>
                      <a:pPr marL="0" marR="0">
                        <a:spcBef>
                          <a:spcPts val="0"/>
                        </a:spcBef>
                        <a:spcAft>
                          <a:spcPts val="0"/>
                        </a:spcAft>
                      </a:pPr>
                      <a:r>
                        <a:rPr lang="en-US" sz="1000">
                          <a:effectLst/>
                        </a:rPr>
                        <a:t>Lesson: JC Chapter 10/ TREE</a:t>
                      </a:r>
                      <a:endParaRPr lang="en-US" sz="1200">
                        <a:effectLst/>
                      </a:endParaRPr>
                    </a:p>
                    <a:p>
                      <a:pPr marL="0" marR="0">
                        <a:spcBef>
                          <a:spcPts val="0"/>
                        </a:spcBef>
                        <a:spcAft>
                          <a:spcPts val="0"/>
                        </a:spcAft>
                      </a:pPr>
                      <a:r>
                        <a:rPr lang="en-US" sz="1000">
                          <a:effectLst/>
                        </a:rPr>
                        <a:t>Discussion: TREE (Thesis, Reasons, Evidence and Explanation) </a:t>
                      </a:r>
                      <a:endParaRPr lang="en-US" sz="1200">
                        <a:effectLst/>
                      </a:endParaRPr>
                    </a:p>
                    <a:p>
                      <a:pPr marL="0" marR="0">
                        <a:spcBef>
                          <a:spcPts val="0"/>
                        </a:spcBef>
                        <a:spcAft>
                          <a:spcPts val="0"/>
                        </a:spcAft>
                      </a:pPr>
                      <a:r>
                        <a:rPr lang="en-US" sz="1000">
                          <a:effectLst/>
                        </a:rPr>
                        <a:t>WJ Activity: Practice Outlining Paper 5</a:t>
                      </a:r>
                      <a:endParaRPr lang="en-US" sz="1200">
                        <a:effectLst/>
                        <a:latin typeface="Times New Roman"/>
                        <a:ea typeface="Calibri"/>
                      </a:endParaRPr>
                    </a:p>
                  </a:txBody>
                  <a:tcPr marL="68579" marR="68579" marT="0" marB="0"/>
                </a:tc>
                <a:tc>
                  <a:txBody>
                    <a:bodyPr/>
                    <a:lstStyle/>
                    <a:p>
                      <a:pPr marL="0" marR="0">
                        <a:spcBef>
                          <a:spcPts val="0"/>
                        </a:spcBef>
                        <a:spcAft>
                          <a:spcPts val="0"/>
                        </a:spcAft>
                      </a:pPr>
                      <a:r>
                        <a:rPr lang="en-US" sz="1000" dirty="0">
                          <a:effectLst/>
                        </a:rPr>
                        <a:t>Read: JC Chapter 10 </a:t>
                      </a:r>
                      <a:r>
                        <a:rPr lang="en-US" sz="1000" dirty="0" err="1">
                          <a:effectLst/>
                        </a:rPr>
                        <a:t>pgs</a:t>
                      </a:r>
                      <a:r>
                        <a:rPr lang="en-US" sz="1000" dirty="0">
                          <a:effectLst/>
                        </a:rPr>
                        <a:t>: 421-423</a:t>
                      </a:r>
                      <a:endParaRPr lang="en-US" sz="1200" dirty="0">
                        <a:effectLst/>
                      </a:endParaRPr>
                    </a:p>
                    <a:p>
                      <a:pPr marL="0" marR="0">
                        <a:spcBef>
                          <a:spcPts val="0"/>
                        </a:spcBef>
                        <a:spcAft>
                          <a:spcPts val="0"/>
                        </a:spcAft>
                      </a:pPr>
                      <a:r>
                        <a:rPr lang="en-US" sz="1000" dirty="0">
                          <a:effectLst/>
                        </a:rPr>
                        <a:t>Due: Questions over reading JC </a:t>
                      </a:r>
                      <a:r>
                        <a:rPr lang="en-US" sz="1000" dirty="0" err="1">
                          <a:effectLst/>
                        </a:rPr>
                        <a:t>pgs</a:t>
                      </a:r>
                      <a:r>
                        <a:rPr lang="en-US" sz="1000" dirty="0">
                          <a:effectLst/>
                        </a:rPr>
                        <a:t>: 423-424</a:t>
                      </a:r>
                      <a:endParaRPr lang="en-US" sz="1200" dirty="0">
                        <a:effectLst/>
                        <a:latin typeface="Times New Roman"/>
                        <a:ea typeface="Calibri"/>
                      </a:endParaRPr>
                    </a:p>
                  </a:txBody>
                  <a:tcPr marL="68579" marR="68579" marT="0" marB="0"/>
                </a:tc>
              </a:tr>
              <a:tr h="2362200">
                <a:tc>
                  <a:txBody>
                    <a:bodyPr/>
                    <a:lstStyle/>
                    <a:p>
                      <a:pPr marL="0" marR="0">
                        <a:spcBef>
                          <a:spcPts val="0"/>
                        </a:spcBef>
                        <a:spcAft>
                          <a:spcPts val="0"/>
                        </a:spcAft>
                      </a:pPr>
                      <a:r>
                        <a:rPr lang="en-US" sz="1000">
                          <a:effectLst/>
                        </a:rPr>
                        <a:t>Fri., Nov. 9: Lab</a:t>
                      </a:r>
                      <a:endParaRPr lang="en-US" sz="1200">
                        <a:effectLst/>
                        <a:latin typeface="Times New Roman"/>
                        <a:ea typeface="Calibri"/>
                      </a:endParaRPr>
                    </a:p>
                  </a:txBody>
                  <a:tcPr marL="68579" marR="68579" marT="0" marB="0"/>
                </a:tc>
                <a:tc>
                  <a:txBody>
                    <a:bodyPr/>
                    <a:lstStyle/>
                    <a:p>
                      <a:pPr marL="0" marR="0">
                        <a:spcBef>
                          <a:spcPts val="0"/>
                        </a:spcBef>
                        <a:spcAft>
                          <a:spcPts val="0"/>
                        </a:spcAft>
                      </a:pPr>
                      <a:r>
                        <a:rPr lang="en-US" sz="1000">
                          <a:effectLst/>
                        </a:rPr>
                        <a:t>START:</a:t>
                      </a:r>
                      <a:endParaRPr lang="en-US" sz="1200">
                        <a:effectLst/>
                      </a:endParaRPr>
                    </a:p>
                    <a:p>
                      <a:pPr marL="0" marR="0">
                        <a:spcBef>
                          <a:spcPts val="0"/>
                        </a:spcBef>
                        <a:spcAft>
                          <a:spcPts val="0"/>
                        </a:spcAft>
                      </a:pPr>
                      <a:r>
                        <a:rPr lang="en-US" sz="1000">
                          <a:effectLst/>
                        </a:rPr>
                        <a:t>Lesson: Integrating Visuals/Searching for Images/Image Copyright/Citation</a:t>
                      </a:r>
                      <a:endParaRPr lang="en-US" sz="1200">
                        <a:effectLst/>
                      </a:endParaRPr>
                    </a:p>
                    <a:p>
                      <a:pPr marL="0" marR="0">
                        <a:spcBef>
                          <a:spcPts val="0"/>
                        </a:spcBef>
                        <a:spcAft>
                          <a:spcPts val="0"/>
                        </a:spcAft>
                      </a:pPr>
                      <a:r>
                        <a:rPr lang="en-US" sz="1000">
                          <a:effectLst/>
                        </a:rPr>
                        <a:t>Discussion: Integrating Visuals Designing your Multimodal Essay</a:t>
                      </a:r>
                      <a:endParaRPr lang="en-US" sz="1200">
                        <a:effectLst/>
                      </a:endParaRPr>
                    </a:p>
                    <a:p>
                      <a:pPr marL="0" marR="0">
                        <a:spcBef>
                          <a:spcPts val="0"/>
                        </a:spcBef>
                        <a:spcAft>
                          <a:spcPts val="0"/>
                        </a:spcAft>
                      </a:pPr>
                      <a:r>
                        <a:rPr lang="en-US" sz="1000">
                          <a:effectLst/>
                        </a:rPr>
                        <a:t>Activity: Inserting Images</a:t>
                      </a:r>
                      <a:endParaRPr lang="en-US" sz="1200">
                        <a:effectLst/>
                        <a:latin typeface="Times New Roman"/>
                        <a:ea typeface="Calibri"/>
                      </a:endParaRPr>
                    </a:p>
                  </a:txBody>
                  <a:tcPr marL="68579" marR="68579" marT="0" marB="0"/>
                </a:tc>
                <a:tc>
                  <a:txBody>
                    <a:bodyPr/>
                    <a:lstStyle/>
                    <a:p>
                      <a:pPr marL="0" marR="0">
                        <a:spcBef>
                          <a:spcPts val="0"/>
                        </a:spcBef>
                        <a:spcAft>
                          <a:spcPts val="0"/>
                        </a:spcAft>
                      </a:pPr>
                      <a:r>
                        <a:rPr lang="en-US" sz="1000" dirty="0">
                          <a:effectLst/>
                        </a:rPr>
                        <a:t> </a:t>
                      </a:r>
                      <a:endParaRPr lang="en-US" sz="1200" dirty="0">
                        <a:effectLst/>
                        <a:latin typeface="Times New Roman"/>
                        <a:ea typeface="Calibri"/>
                      </a:endParaRPr>
                    </a:p>
                  </a:txBody>
                  <a:tcPr marL="68579" marR="68579" marT="0" marB="0"/>
                </a:tc>
              </a:tr>
              <a:tr h="787400">
                <a:tc>
                  <a:txBody>
                    <a:bodyPr/>
                    <a:lstStyle/>
                    <a:p>
                      <a:pPr marL="0" marR="0">
                        <a:spcBef>
                          <a:spcPts val="0"/>
                        </a:spcBef>
                        <a:spcAft>
                          <a:spcPts val="0"/>
                        </a:spcAft>
                      </a:pPr>
                      <a:r>
                        <a:rPr lang="en-US" sz="1000">
                          <a:effectLst/>
                        </a:rPr>
                        <a:t>Mon., Nov. 12: Class</a:t>
                      </a:r>
                      <a:endParaRPr lang="en-US" sz="1200">
                        <a:effectLst/>
                        <a:latin typeface="Times New Roman"/>
                        <a:ea typeface="Calibri"/>
                      </a:endParaRPr>
                    </a:p>
                  </a:txBody>
                  <a:tcPr marL="68579" marR="68579" marT="0" marB="0"/>
                </a:tc>
                <a:tc>
                  <a:txBody>
                    <a:bodyPr/>
                    <a:lstStyle/>
                    <a:p>
                      <a:pPr marL="0" marR="0">
                        <a:spcBef>
                          <a:spcPts val="0"/>
                        </a:spcBef>
                        <a:spcAft>
                          <a:spcPts val="0"/>
                        </a:spcAft>
                      </a:pPr>
                      <a:r>
                        <a:rPr lang="en-US" sz="1000" dirty="0">
                          <a:effectLst/>
                        </a:rPr>
                        <a:t>Lesson: Oppositional Claims</a:t>
                      </a:r>
                      <a:endParaRPr lang="en-US" sz="1200" dirty="0">
                        <a:effectLst/>
                      </a:endParaRPr>
                    </a:p>
                    <a:p>
                      <a:pPr marL="0" marR="0">
                        <a:spcBef>
                          <a:spcPts val="0"/>
                        </a:spcBef>
                        <a:spcAft>
                          <a:spcPts val="0"/>
                        </a:spcAft>
                      </a:pPr>
                      <a:r>
                        <a:rPr lang="en-US" sz="1000" dirty="0">
                          <a:effectLst/>
                        </a:rPr>
                        <a:t>Discussion: </a:t>
                      </a:r>
                      <a:endParaRPr lang="en-US" sz="1200" dirty="0">
                        <a:effectLst/>
                      </a:endParaRPr>
                    </a:p>
                    <a:p>
                      <a:pPr marL="0" marR="0">
                        <a:spcBef>
                          <a:spcPts val="0"/>
                        </a:spcBef>
                        <a:spcAft>
                          <a:spcPts val="0"/>
                        </a:spcAft>
                      </a:pPr>
                      <a:r>
                        <a:rPr lang="en-US" sz="1000" dirty="0">
                          <a:effectLst/>
                        </a:rPr>
                        <a:t>WJ Activity: </a:t>
                      </a:r>
                      <a:endParaRPr lang="en-US" sz="1200" dirty="0">
                        <a:effectLst/>
                        <a:latin typeface="Times New Roman"/>
                        <a:ea typeface="Calibri"/>
                      </a:endParaRPr>
                    </a:p>
                  </a:txBody>
                  <a:tcPr marL="68579" marR="68579" marT="0" marB="0"/>
                </a:tc>
                <a:tc>
                  <a:txBody>
                    <a:bodyPr/>
                    <a:lstStyle/>
                    <a:p>
                      <a:pPr marL="0" marR="0">
                        <a:spcBef>
                          <a:spcPts val="0"/>
                        </a:spcBef>
                        <a:spcAft>
                          <a:spcPts val="0"/>
                        </a:spcAft>
                      </a:pPr>
                      <a:r>
                        <a:rPr lang="en-US" sz="1000" dirty="0">
                          <a:effectLst/>
                        </a:rPr>
                        <a:t>Read: JC pages 574, 434 and 442</a:t>
                      </a:r>
                      <a:endParaRPr lang="en-US" sz="1200" dirty="0">
                        <a:effectLst/>
                      </a:endParaRPr>
                    </a:p>
                    <a:p>
                      <a:pPr marL="0" marR="0">
                        <a:spcBef>
                          <a:spcPts val="0"/>
                        </a:spcBef>
                        <a:spcAft>
                          <a:spcPts val="0"/>
                        </a:spcAft>
                      </a:pPr>
                      <a:r>
                        <a:rPr lang="en-US" sz="1000" dirty="0">
                          <a:effectLst/>
                        </a:rPr>
                        <a:t>Due: Book Source for Paper 5! Bring to Class</a:t>
                      </a:r>
                      <a:endParaRPr lang="en-US" sz="1200" dirty="0">
                        <a:effectLst/>
                        <a:latin typeface="Times New Roman"/>
                        <a:ea typeface="Calibri"/>
                      </a:endParaRPr>
                    </a:p>
                  </a:txBody>
                  <a:tcPr marL="68579" marR="68579" marT="0" marB="0"/>
                </a:tc>
              </a:tr>
            </a:tbl>
          </a:graphicData>
        </a:graphic>
      </p:graphicFrame>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tint val="88000"/>
                    <a:satMod val="150000"/>
                  </a:schemeClr>
                </a:solidFill>
              </a:rPr>
              <a:t>Syllabus Time Line Example</a:t>
            </a:r>
            <a:endParaRPr lang="en-US" dirty="0">
              <a:solidFill>
                <a:schemeClr val="accent1">
                  <a:tint val="88000"/>
                  <a:satMod val="150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04800" y="1828800"/>
          <a:ext cx="8382000" cy="4572000"/>
        </p:xfrm>
        <a:graphic>
          <a:graphicData uri="http://schemas.openxmlformats.org/drawingml/2006/table">
            <a:tbl>
              <a:tblPr firstRow="1" firstCol="1" bandRow="1" bandCol="1">
                <a:tableStyleId>{F5AB1C69-6EDB-4FF4-983F-18BD219EF322}</a:tableStyleId>
              </a:tblPr>
              <a:tblGrid>
                <a:gridCol w="1436463"/>
                <a:gridCol w="3078136"/>
                <a:gridCol w="3867401"/>
              </a:tblGrid>
              <a:tr h="2032000">
                <a:tc>
                  <a:txBody>
                    <a:bodyPr/>
                    <a:lstStyle/>
                    <a:p>
                      <a:pPr marL="0" marR="0">
                        <a:spcBef>
                          <a:spcPts val="0"/>
                        </a:spcBef>
                        <a:spcAft>
                          <a:spcPts val="0"/>
                        </a:spcAft>
                      </a:pPr>
                      <a:r>
                        <a:rPr lang="en-US" sz="1000" dirty="0">
                          <a:effectLst/>
                        </a:rPr>
                        <a:t>Wed., Nov. 14: Lab</a:t>
                      </a:r>
                      <a:endParaRPr lang="en-US" sz="1200" dirty="0">
                        <a:effectLst/>
                        <a:latin typeface="Times New Roman"/>
                        <a:ea typeface="Calibri"/>
                      </a:endParaRPr>
                    </a:p>
                  </a:txBody>
                  <a:tcPr marL="68580" marR="68580" marT="0" marB="0"/>
                </a:tc>
                <a:tc>
                  <a:txBody>
                    <a:bodyPr/>
                    <a:lstStyle/>
                    <a:p>
                      <a:pPr marL="0" marR="0">
                        <a:spcBef>
                          <a:spcPts val="0"/>
                        </a:spcBef>
                        <a:spcAft>
                          <a:spcPts val="0"/>
                        </a:spcAft>
                      </a:pPr>
                      <a:r>
                        <a:rPr lang="en-US" sz="1000" dirty="0">
                          <a:effectLst/>
                        </a:rPr>
                        <a:t>CONTINUED:</a:t>
                      </a:r>
                      <a:endParaRPr lang="en-US" sz="1200" dirty="0">
                        <a:effectLst/>
                      </a:endParaRPr>
                    </a:p>
                    <a:p>
                      <a:pPr marL="0" marR="0">
                        <a:spcBef>
                          <a:spcPts val="0"/>
                        </a:spcBef>
                        <a:spcAft>
                          <a:spcPts val="0"/>
                        </a:spcAft>
                      </a:pPr>
                      <a:r>
                        <a:rPr lang="en-US" sz="1000" dirty="0">
                          <a:effectLst/>
                        </a:rPr>
                        <a:t>Lesson: Graphic Design Data Graphs</a:t>
                      </a:r>
                      <a:endParaRPr lang="en-US" sz="1200" dirty="0">
                        <a:effectLst/>
                      </a:endParaRPr>
                    </a:p>
                    <a:p>
                      <a:pPr marL="0" marR="0">
                        <a:spcBef>
                          <a:spcPts val="0"/>
                        </a:spcBef>
                        <a:spcAft>
                          <a:spcPts val="0"/>
                        </a:spcAft>
                      </a:pPr>
                      <a:r>
                        <a:rPr lang="en-US" sz="1000" dirty="0">
                          <a:effectLst/>
                        </a:rPr>
                        <a:t>Discussion: Designing your Multimodal Essay</a:t>
                      </a:r>
                      <a:endParaRPr lang="en-US" sz="1200" dirty="0">
                        <a:effectLst/>
                      </a:endParaRPr>
                    </a:p>
                    <a:p>
                      <a:pPr marL="0" marR="0">
                        <a:spcBef>
                          <a:spcPts val="0"/>
                        </a:spcBef>
                        <a:spcAft>
                          <a:spcPts val="0"/>
                        </a:spcAft>
                        <a:tabLst>
                          <a:tab pos="368300" algn="l"/>
                        </a:tabLst>
                      </a:pPr>
                      <a:r>
                        <a:rPr lang="en-US" sz="1000" dirty="0">
                          <a:effectLst/>
                        </a:rPr>
                        <a:t>Activity: Practice Graph Designs, Brainstorm possible Graph/Data topics</a:t>
                      </a:r>
                      <a:endParaRPr lang="en-US" sz="1200" dirty="0">
                        <a:effectLst/>
                        <a:latin typeface="Times New Roman"/>
                        <a:ea typeface="Calibri"/>
                      </a:endParaRPr>
                    </a:p>
                  </a:txBody>
                  <a:tcPr marL="68580" marR="68580" marT="0" marB="0"/>
                </a:tc>
                <a:tc>
                  <a:txBody>
                    <a:bodyPr/>
                    <a:lstStyle/>
                    <a:p>
                      <a:pPr marL="0" marR="0">
                        <a:spcBef>
                          <a:spcPts val="0"/>
                        </a:spcBef>
                        <a:spcAft>
                          <a:spcPts val="0"/>
                        </a:spcAft>
                      </a:pPr>
                      <a:r>
                        <a:rPr lang="en-US" sz="1000" dirty="0">
                          <a:effectLst/>
                        </a:rPr>
                        <a:t>Due: 2 Potential Images for Paper 5</a:t>
                      </a:r>
                      <a:endParaRPr lang="en-US" sz="1200" dirty="0">
                        <a:effectLst/>
                        <a:latin typeface="Times New Roman"/>
                        <a:ea typeface="Calibri"/>
                      </a:endParaRPr>
                    </a:p>
                  </a:txBody>
                  <a:tcPr marL="68580" marR="68580" marT="0" marB="0"/>
                </a:tc>
              </a:tr>
              <a:tr h="1524000">
                <a:tc>
                  <a:txBody>
                    <a:bodyPr/>
                    <a:lstStyle/>
                    <a:p>
                      <a:pPr marL="0" marR="0">
                        <a:spcBef>
                          <a:spcPts val="0"/>
                        </a:spcBef>
                        <a:spcAft>
                          <a:spcPts val="0"/>
                        </a:spcAft>
                      </a:pPr>
                      <a:r>
                        <a:rPr lang="en-US" sz="1000">
                          <a:effectLst/>
                        </a:rPr>
                        <a:t>Fri., Nov. 16: Class</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000" dirty="0">
                          <a:effectLst/>
                        </a:rPr>
                        <a:t>Lesson: Combining Genres</a:t>
                      </a:r>
                      <a:endParaRPr lang="en-US" sz="1200" dirty="0">
                        <a:effectLst/>
                      </a:endParaRPr>
                    </a:p>
                    <a:p>
                      <a:pPr marL="0" marR="0">
                        <a:spcBef>
                          <a:spcPts val="0"/>
                        </a:spcBef>
                        <a:spcAft>
                          <a:spcPts val="0"/>
                        </a:spcAft>
                      </a:pPr>
                      <a:r>
                        <a:rPr lang="en-US" sz="1000" dirty="0">
                          <a:effectLst/>
                        </a:rPr>
                        <a:t>Discussion: How Papers 1-4 work together to make elements of Paper 5</a:t>
                      </a:r>
                      <a:endParaRPr lang="en-US" sz="1200" dirty="0">
                        <a:effectLst/>
                      </a:endParaRPr>
                    </a:p>
                    <a:p>
                      <a:pPr marL="0" marR="0">
                        <a:spcBef>
                          <a:spcPts val="0"/>
                        </a:spcBef>
                        <a:spcAft>
                          <a:spcPts val="0"/>
                        </a:spcAft>
                      </a:pPr>
                      <a:r>
                        <a:rPr lang="en-US" sz="1000" dirty="0">
                          <a:effectLst/>
                        </a:rPr>
                        <a:t>Activity: Cut and Paste with Papers 1-4</a:t>
                      </a:r>
                      <a:endParaRPr lang="en-US" sz="1200" dirty="0">
                        <a:effectLst/>
                        <a:latin typeface="Times New Roman"/>
                        <a:ea typeface="Calibri"/>
                      </a:endParaRPr>
                    </a:p>
                  </a:txBody>
                  <a:tcPr marL="68580" marR="68580" marT="0" marB="0"/>
                </a:tc>
                <a:tc>
                  <a:txBody>
                    <a:bodyPr/>
                    <a:lstStyle/>
                    <a:p>
                      <a:pPr marL="0" marR="0">
                        <a:spcBef>
                          <a:spcPts val="0"/>
                        </a:spcBef>
                        <a:spcAft>
                          <a:spcPts val="0"/>
                        </a:spcAft>
                      </a:pPr>
                      <a:r>
                        <a:rPr lang="en-US" sz="1000">
                          <a:effectLst/>
                        </a:rPr>
                        <a:t>Due: Bring printed copies of papers 1-4</a:t>
                      </a:r>
                      <a:endParaRPr lang="en-US" sz="1200">
                        <a:effectLst/>
                        <a:latin typeface="Times New Roman"/>
                        <a:ea typeface="Calibri"/>
                      </a:endParaRPr>
                    </a:p>
                  </a:txBody>
                  <a:tcPr marL="68580" marR="68580" marT="0" marB="0"/>
                </a:tc>
              </a:tr>
              <a:tr h="1016000">
                <a:tc>
                  <a:txBody>
                    <a:bodyPr/>
                    <a:lstStyle/>
                    <a:p>
                      <a:pPr marL="0" marR="0">
                        <a:spcBef>
                          <a:spcPts val="0"/>
                        </a:spcBef>
                        <a:spcAft>
                          <a:spcPts val="0"/>
                        </a:spcAft>
                      </a:pPr>
                      <a:r>
                        <a:rPr lang="en-US" sz="1000">
                          <a:effectLst/>
                        </a:rPr>
                        <a:t>Nov. 19-Nov. 23</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000" u="sng" dirty="0">
                          <a:effectLst/>
                        </a:rPr>
                        <a:t>Do your field research/interview/works cited if you have not and eat lots of turkey and pumpkin pie!!</a:t>
                      </a:r>
                      <a:endParaRPr lang="en-US" sz="1200" dirty="0">
                        <a:effectLst/>
                        <a:latin typeface="Times New Roman"/>
                        <a:ea typeface="Calibri"/>
                      </a:endParaRPr>
                    </a:p>
                  </a:txBody>
                  <a:tcPr marL="68580" marR="68580" marT="0" marB="0"/>
                </a:tc>
                <a:tc>
                  <a:txBody>
                    <a:bodyPr/>
                    <a:lstStyle/>
                    <a:p>
                      <a:pPr marL="0" marR="0">
                        <a:spcBef>
                          <a:spcPts val="0"/>
                        </a:spcBef>
                        <a:spcAft>
                          <a:spcPts val="0"/>
                        </a:spcAft>
                      </a:pPr>
                      <a:r>
                        <a:rPr lang="en-US" sz="1000" dirty="0">
                          <a:effectLst/>
                        </a:rPr>
                        <a:t>Thanksgiving Break: No Class</a:t>
                      </a:r>
                      <a:endParaRPr lang="en-US" sz="1200" dirty="0">
                        <a:effectLst/>
                        <a:latin typeface="Times New Roman"/>
                        <a:ea typeface="Calibri"/>
                      </a:endParaRPr>
                    </a:p>
                  </a:txBody>
                  <a:tcPr marL="68580" marR="68580" marT="0" marB="0"/>
                </a:tc>
              </a:tr>
            </a:tbl>
          </a:graphicData>
        </a:graphic>
      </p:graphicFrame>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tint val="88000"/>
                    <a:satMod val="150000"/>
                  </a:schemeClr>
                </a:solidFill>
              </a:rPr>
              <a:t>Syllabus Time Line Example</a:t>
            </a:r>
            <a:endParaRPr lang="en-US" dirty="0">
              <a:solidFill>
                <a:schemeClr val="accent1">
                  <a:tint val="88000"/>
                  <a:satMod val="1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533401" y="2133600"/>
            <a:ext cx="6553200" cy="4343400"/>
          </a:xfrm>
        </p:spPr>
        <p:txBody>
          <a:bodyPr>
            <a:normAutofit/>
          </a:bodyPr>
          <a:lstStyle/>
          <a:p>
            <a:pPr marL="0" indent="0" eaLnBrk="1" fontAlgn="auto" hangingPunct="1">
              <a:lnSpc>
                <a:spcPct val="90000"/>
              </a:lnSpc>
              <a:spcAft>
                <a:spcPts val="0"/>
              </a:spcAft>
              <a:buFont typeface="Wingdings 2" pitchFamily="18" charset="2"/>
              <a:buNone/>
              <a:defRPr/>
            </a:pPr>
            <a:r>
              <a:rPr lang="en-US" sz="2500" dirty="0" smtClean="0"/>
              <a:t>Definition(s):</a:t>
            </a:r>
          </a:p>
          <a:p>
            <a:pPr marL="0" indent="0" eaLnBrk="1" fontAlgn="auto" hangingPunct="1">
              <a:lnSpc>
                <a:spcPct val="90000"/>
              </a:lnSpc>
              <a:spcAft>
                <a:spcPts val="0"/>
              </a:spcAft>
              <a:buFont typeface="Wingdings 2" pitchFamily="18" charset="2"/>
              <a:buNone/>
              <a:defRPr/>
            </a:pPr>
            <a:endParaRPr lang="en-US" sz="2500" dirty="0" smtClean="0"/>
          </a:p>
          <a:p>
            <a:pPr marL="274320" eaLnBrk="1" fontAlgn="auto" hangingPunct="1">
              <a:lnSpc>
                <a:spcPct val="90000"/>
              </a:lnSpc>
              <a:spcAft>
                <a:spcPts val="0"/>
              </a:spcAft>
              <a:defRPr/>
            </a:pPr>
            <a:r>
              <a:rPr lang="en-US" sz="2500" dirty="0" smtClean="0"/>
              <a:t>A single product comprised of two or more media types</a:t>
            </a:r>
          </a:p>
          <a:p>
            <a:pPr marL="0" indent="0" eaLnBrk="1" fontAlgn="auto" hangingPunct="1">
              <a:lnSpc>
                <a:spcPct val="90000"/>
              </a:lnSpc>
              <a:spcAft>
                <a:spcPts val="0"/>
              </a:spcAft>
              <a:buFont typeface="Wingdings 2" pitchFamily="18" charset="2"/>
              <a:buNone/>
              <a:defRPr/>
            </a:pPr>
            <a:endParaRPr lang="en-US" sz="2500" dirty="0" smtClean="0"/>
          </a:p>
          <a:p>
            <a:pPr marL="274320" eaLnBrk="1" fontAlgn="auto" hangingPunct="1">
              <a:lnSpc>
                <a:spcPct val="90000"/>
              </a:lnSpc>
              <a:spcAft>
                <a:spcPts val="0"/>
              </a:spcAft>
              <a:defRPr/>
            </a:pPr>
            <a:r>
              <a:rPr lang="en-US" sz="2500" dirty="0" smtClean="0"/>
              <a:t>A multi component project with each component composed in a different media.</a:t>
            </a:r>
          </a:p>
          <a:p>
            <a:pPr marL="0" indent="0" eaLnBrk="1" fontAlgn="auto" hangingPunct="1">
              <a:lnSpc>
                <a:spcPct val="90000"/>
              </a:lnSpc>
              <a:spcAft>
                <a:spcPts val="0"/>
              </a:spcAft>
              <a:buFont typeface="Wingdings 2" pitchFamily="18" charset="2"/>
              <a:buNone/>
              <a:defRPr/>
            </a:pPr>
            <a:endParaRPr lang="en-US" sz="2500" dirty="0" smtClean="0"/>
          </a:p>
          <a:p>
            <a:pPr marL="274320" eaLnBrk="1" fontAlgn="auto" hangingPunct="1">
              <a:lnSpc>
                <a:spcPct val="90000"/>
              </a:lnSpc>
              <a:spcAft>
                <a:spcPts val="0"/>
              </a:spcAft>
              <a:defRPr/>
            </a:pPr>
            <a:r>
              <a:rPr lang="en-US" sz="2500" dirty="0" smtClean="0"/>
              <a:t>Using multiple modes or forms to deliver or make your point. </a:t>
            </a:r>
          </a:p>
        </p:txBody>
      </p:sp>
      <p:sp>
        <p:nvSpPr>
          <p:cNvPr id="4098" name="Rectangle 2"/>
          <p:cNvSpPr>
            <a:spLocks noGrp="1" noChangeArrowheads="1"/>
          </p:cNvSpPr>
          <p:nvPr>
            <p:ph type="title"/>
          </p:nvPr>
        </p:nvSpPr>
        <p:spPr/>
        <p:txBody>
          <a:bodyPr/>
          <a:lstStyle/>
          <a:p>
            <a:pPr eaLnBrk="1" fontAlgn="auto" hangingPunct="1">
              <a:spcAft>
                <a:spcPts val="0"/>
              </a:spcAft>
              <a:defRPr/>
            </a:pPr>
            <a:r>
              <a:rPr lang="en-US" dirty="0" smtClean="0">
                <a:solidFill>
                  <a:schemeClr val="accent1">
                    <a:tint val="88000"/>
                    <a:satMod val="150000"/>
                  </a:schemeClr>
                </a:solidFill>
              </a:rPr>
              <a:t>Multimodal Essays</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86600" y="4665616"/>
            <a:ext cx="1511447" cy="1662071"/>
          </a:xfrm>
          <a:prstGeom prst="rect">
            <a:avLst/>
          </a:prstGeom>
          <a:ln w="57150">
            <a:solidFill>
              <a:schemeClr val="accent1"/>
            </a:solidFill>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1828800"/>
          <a:ext cx="8610600" cy="4724400"/>
        </p:xfrm>
        <a:graphic>
          <a:graphicData uri="http://schemas.openxmlformats.org/drawingml/2006/table">
            <a:tbl>
              <a:tblPr firstRow="1" firstCol="1" bandRow="1" bandCol="1">
                <a:tableStyleId>{EB344D84-9AFB-497E-A393-DC336BA19D2E}</a:tableStyleId>
              </a:tblPr>
              <a:tblGrid>
                <a:gridCol w="1475640"/>
                <a:gridCol w="3167331"/>
                <a:gridCol w="3967629"/>
              </a:tblGrid>
              <a:tr h="1181100">
                <a:tc>
                  <a:txBody>
                    <a:bodyPr/>
                    <a:lstStyle/>
                    <a:p>
                      <a:pPr marL="0" marR="0">
                        <a:spcBef>
                          <a:spcPts val="0"/>
                        </a:spcBef>
                        <a:spcAft>
                          <a:spcPts val="0"/>
                        </a:spcAft>
                      </a:pPr>
                      <a:r>
                        <a:rPr lang="en-US" sz="1000" dirty="0">
                          <a:effectLst/>
                        </a:rPr>
                        <a:t>Mon., Nov. 26: Lab</a:t>
                      </a:r>
                      <a:endParaRPr lang="en-US" sz="1200" dirty="0">
                        <a:effectLst/>
                        <a:latin typeface="Times New Roman"/>
                        <a:ea typeface="Calibri"/>
                      </a:endParaRPr>
                    </a:p>
                  </a:txBody>
                  <a:tcPr marL="68580" marR="68580" marT="0" marB="0"/>
                </a:tc>
                <a:tc>
                  <a:txBody>
                    <a:bodyPr/>
                    <a:lstStyle/>
                    <a:p>
                      <a:pPr marL="0" marR="0">
                        <a:spcBef>
                          <a:spcPts val="0"/>
                        </a:spcBef>
                        <a:spcAft>
                          <a:spcPts val="0"/>
                        </a:spcAft>
                      </a:pPr>
                      <a:r>
                        <a:rPr lang="en-US" sz="1000" dirty="0">
                          <a:effectLst/>
                        </a:rPr>
                        <a:t>Work Day </a:t>
                      </a:r>
                      <a:r>
                        <a:rPr lang="en-US" sz="1000" dirty="0">
                          <a:effectLst/>
                          <a:sym typeface="Wingdings"/>
                        </a:rPr>
                        <a:t></a:t>
                      </a:r>
                      <a:r>
                        <a:rPr lang="en-US" sz="1000" dirty="0">
                          <a:effectLst/>
                        </a:rPr>
                        <a:t> Paper 5 Content</a:t>
                      </a:r>
                      <a:endParaRPr lang="en-US" sz="1200" dirty="0">
                        <a:effectLst/>
                      </a:endParaRPr>
                    </a:p>
                    <a:p>
                      <a:pPr marL="0" marR="0">
                        <a:spcBef>
                          <a:spcPts val="0"/>
                        </a:spcBef>
                        <a:spcAft>
                          <a:spcPts val="0"/>
                        </a:spcAft>
                      </a:pPr>
                      <a:r>
                        <a:rPr lang="en-US" sz="1000" dirty="0">
                          <a:effectLst/>
                        </a:rPr>
                        <a:t>Insert graphs into paper using data you bring to class</a:t>
                      </a:r>
                      <a:endParaRPr lang="en-US" sz="1200" dirty="0">
                        <a:effectLst/>
                        <a:latin typeface="Times New Roman"/>
                        <a:ea typeface="Calibri"/>
                      </a:endParaRPr>
                    </a:p>
                  </a:txBody>
                  <a:tcPr marL="68580" marR="68580" marT="0" marB="0"/>
                </a:tc>
                <a:tc>
                  <a:txBody>
                    <a:bodyPr/>
                    <a:lstStyle/>
                    <a:p>
                      <a:pPr marL="0" marR="0">
                        <a:spcBef>
                          <a:spcPts val="0"/>
                        </a:spcBef>
                        <a:spcAft>
                          <a:spcPts val="0"/>
                        </a:spcAft>
                      </a:pPr>
                      <a:r>
                        <a:rPr lang="en-US" sz="1000">
                          <a:effectLst/>
                        </a:rPr>
                        <a:t>Due: Field Research/Interview and Graph Research Data</a:t>
                      </a:r>
                      <a:endParaRPr lang="en-US" sz="1200">
                        <a:effectLst/>
                      </a:endParaRPr>
                    </a:p>
                    <a:p>
                      <a:pPr marL="0" marR="0">
                        <a:spcBef>
                          <a:spcPts val="0"/>
                        </a:spcBef>
                        <a:spcAft>
                          <a:spcPts val="0"/>
                        </a:spcAft>
                      </a:pPr>
                      <a:r>
                        <a:rPr lang="en-US" sz="1000">
                          <a:effectLst/>
                        </a:rPr>
                        <a:t>Come PREPARED to Draft Content of Paper 5 </a:t>
                      </a:r>
                      <a:endParaRPr lang="en-US" sz="1200">
                        <a:effectLst/>
                        <a:latin typeface="Times New Roman"/>
                        <a:ea typeface="Calibri"/>
                      </a:endParaRPr>
                    </a:p>
                  </a:txBody>
                  <a:tcPr marL="68580" marR="68580" marT="0" marB="0"/>
                </a:tc>
              </a:tr>
              <a:tr h="590550">
                <a:tc>
                  <a:txBody>
                    <a:bodyPr/>
                    <a:lstStyle/>
                    <a:p>
                      <a:pPr marL="0" marR="0">
                        <a:spcBef>
                          <a:spcPts val="0"/>
                        </a:spcBef>
                        <a:spcAft>
                          <a:spcPts val="0"/>
                        </a:spcAft>
                      </a:pPr>
                      <a:r>
                        <a:rPr lang="en-US" sz="1000">
                          <a:effectLst/>
                        </a:rPr>
                        <a:t>Wed., Nov. 28: Class</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000">
                          <a:effectLst/>
                        </a:rPr>
                        <a:t>Conferences</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000">
                          <a:effectLst/>
                        </a:rPr>
                        <a:t>Class Canceled for Conferences: Bring a typed, printed copy of your Paper 5 draft </a:t>
                      </a:r>
                      <a:endParaRPr lang="en-US" sz="1200">
                        <a:effectLst/>
                        <a:latin typeface="Times New Roman"/>
                        <a:ea typeface="Calibri"/>
                      </a:endParaRPr>
                    </a:p>
                  </a:txBody>
                  <a:tcPr marL="68580" marR="68580" marT="0" marB="0"/>
                </a:tc>
              </a:tr>
              <a:tr h="590550">
                <a:tc>
                  <a:txBody>
                    <a:bodyPr/>
                    <a:lstStyle/>
                    <a:p>
                      <a:pPr marL="0" marR="0">
                        <a:spcBef>
                          <a:spcPts val="0"/>
                        </a:spcBef>
                        <a:spcAft>
                          <a:spcPts val="0"/>
                        </a:spcAft>
                      </a:pPr>
                      <a:r>
                        <a:rPr lang="en-US" sz="1000">
                          <a:effectLst/>
                        </a:rPr>
                        <a:t>Fri., Nov. 30: Lab</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000">
                          <a:effectLst/>
                        </a:rPr>
                        <a:t>Conferences</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000">
                          <a:effectLst/>
                        </a:rPr>
                        <a:t>Class Canceled for Conferences: Bring a typed, printed copy of your Paper 5 draft </a:t>
                      </a:r>
                      <a:endParaRPr lang="en-US" sz="1200">
                        <a:effectLst/>
                        <a:latin typeface="Times New Roman"/>
                        <a:ea typeface="Calibri"/>
                      </a:endParaRPr>
                    </a:p>
                  </a:txBody>
                  <a:tcPr marL="68580" marR="68580" marT="0" marB="0"/>
                </a:tc>
              </a:tr>
              <a:tr h="885825">
                <a:tc>
                  <a:txBody>
                    <a:bodyPr/>
                    <a:lstStyle/>
                    <a:p>
                      <a:pPr marL="0" marR="0">
                        <a:spcBef>
                          <a:spcPts val="0"/>
                        </a:spcBef>
                        <a:spcAft>
                          <a:spcPts val="0"/>
                        </a:spcAft>
                      </a:pPr>
                      <a:r>
                        <a:rPr lang="en-US" sz="1000" dirty="0">
                          <a:effectLst/>
                        </a:rPr>
                        <a:t>Mon., Dec. 3: Class</a:t>
                      </a:r>
                      <a:endParaRPr lang="en-US" sz="1200" dirty="0">
                        <a:effectLst/>
                        <a:latin typeface="Times New Roman"/>
                        <a:ea typeface="Calibri"/>
                      </a:endParaRPr>
                    </a:p>
                  </a:txBody>
                  <a:tcPr marL="68580" marR="68580" marT="0" marB="0"/>
                </a:tc>
                <a:tc>
                  <a:txBody>
                    <a:bodyPr/>
                    <a:lstStyle/>
                    <a:p>
                      <a:pPr marL="0" marR="0">
                        <a:spcBef>
                          <a:spcPts val="0"/>
                        </a:spcBef>
                        <a:spcAft>
                          <a:spcPts val="0"/>
                        </a:spcAft>
                      </a:pPr>
                      <a:r>
                        <a:rPr lang="en-US" sz="1000">
                          <a:effectLst/>
                        </a:rPr>
                        <a:t>Peer Review Workshop</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000">
                          <a:effectLst/>
                        </a:rPr>
                        <a:t>Peer Review Workshop</a:t>
                      </a:r>
                      <a:endParaRPr lang="en-US" sz="1200">
                        <a:effectLst/>
                      </a:endParaRPr>
                    </a:p>
                    <a:p>
                      <a:pPr marL="0" marR="0">
                        <a:spcBef>
                          <a:spcPts val="0"/>
                        </a:spcBef>
                        <a:spcAft>
                          <a:spcPts val="0"/>
                        </a:spcAft>
                      </a:pPr>
                      <a:r>
                        <a:rPr lang="en-US" sz="1000">
                          <a:effectLst/>
                        </a:rPr>
                        <a:t>Due: Complete draft of Paper 5 upload to WO E-Portfolio </a:t>
                      </a:r>
                      <a:endParaRPr lang="en-US" sz="1200">
                        <a:effectLst/>
                        <a:latin typeface="Times New Roman"/>
                        <a:ea typeface="Calibri"/>
                      </a:endParaRPr>
                    </a:p>
                  </a:txBody>
                  <a:tcPr marL="68580" marR="68580" marT="0" marB="0"/>
                </a:tc>
              </a:tr>
              <a:tr h="1476375">
                <a:tc>
                  <a:txBody>
                    <a:bodyPr/>
                    <a:lstStyle/>
                    <a:p>
                      <a:pPr marL="0" marR="0">
                        <a:spcBef>
                          <a:spcPts val="0"/>
                        </a:spcBef>
                        <a:spcAft>
                          <a:spcPts val="0"/>
                        </a:spcAft>
                      </a:pPr>
                      <a:r>
                        <a:rPr lang="en-US" sz="1000">
                          <a:effectLst/>
                        </a:rPr>
                        <a:t>Wed., Dec. 5: Lab</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000" dirty="0">
                          <a:effectLst/>
                        </a:rPr>
                        <a:t>Discuss: Global Level Revisions Assignment Sheet</a:t>
                      </a:r>
                      <a:endParaRPr lang="en-US" sz="1200" dirty="0">
                        <a:effectLst/>
                      </a:endParaRPr>
                    </a:p>
                    <a:p>
                      <a:pPr marL="0" marR="0">
                        <a:spcBef>
                          <a:spcPts val="0"/>
                        </a:spcBef>
                        <a:spcAft>
                          <a:spcPts val="0"/>
                        </a:spcAft>
                      </a:pPr>
                      <a:r>
                        <a:rPr lang="en-US" sz="1000" dirty="0">
                          <a:effectLst/>
                        </a:rPr>
                        <a:t>Activity: Work Day </a:t>
                      </a:r>
                      <a:r>
                        <a:rPr lang="en-US" sz="1000" dirty="0">
                          <a:effectLst/>
                          <a:sym typeface="Wingdings"/>
                        </a:rPr>
                        <a:t></a:t>
                      </a:r>
                      <a:r>
                        <a:rPr lang="en-US" sz="1000" dirty="0">
                          <a:effectLst/>
                        </a:rPr>
                        <a:t> Wrap Up Paper 5 and/or Start Revisions to Papers 1-4 </a:t>
                      </a:r>
                      <a:endParaRPr lang="en-US" sz="1200" dirty="0">
                        <a:effectLst/>
                        <a:latin typeface="Times New Roman"/>
                        <a:ea typeface="Calibri"/>
                      </a:endParaRPr>
                    </a:p>
                  </a:txBody>
                  <a:tcPr marL="68580" marR="68580" marT="0" marB="0"/>
                </a:tc>
                <a:tc>
                  <a:txBody>
                    <a:bodyPr/>
                    <a:lstStyle/>
                    <a:p>
                      <a:pPr marL="0" marR="0">
                        <a:spcBef>
                          <a:spcPts val="0"/>
                        </a:spcBef>
                        <a:spcAft>
                          <a:spcPts val="0"/>
                        </a:spcAft>
                      </a:pPr>
                      <a:r>
                        <a:rPr lang="en-US" sz="1000" dirty="0">
                          <a:effectLst/>
                        </a:rPr>
                        <a:t>Due: Final Draft of Paper 5 due on WO by 11:59 p.m.</a:t>
                      </a:r>
                      <a:endParaRPr lang="en-US" sz="1200" dirty="0">
                        <a:effectLst/>
                        <a:latin typeface="Times New Roman"/>
                        <a:ea typeface="Calibri"/>
                      </a:endParaRPr>
                    </a:p>
                  </a:txBody>
                  <a:tcPr marL="68580" marR="68580" marT="0" marB="0"/>
                </a:tc>
              </a:tr>
            </a:tbl>
          </a:graphicData>
        </a:graphic>
      </p:graphicFrame>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tint val="88000"/>
                    <a:satMod val="150000"/>
                  </a:schemeClr>
                </a:solidFill>
              </a:rPr>
              <a:t>Syllabus Time Line Example</a:t>
            </a:r>
            <a:endParaRPr lang="en-US" dirty="0">
              <a:solidFill>
                <a:schemeClr val="accent1">
                  <a:tint val="88000"/>
                  <a:satMod val="150000"/>
                </a:schemeClr>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eaLnBrk="1" fontAlgn="auto" hangingPunct="1">
              <a:spcAft>
                <a:spcPts val="0"/>
              </a:spcAft>
              <a:buFont typeface="Wingdings 2" pitchFamily="18" charset="2"/>
              <a:buNone/>
              <a:defRPr/>
            </a:pPr>
            <a:endParaRPr lang="en-US" dirty="0" smtClean="0"/>
          </a:p>
          <a:p>
            <a:pPr marL="274320" eaLnBrk="1" fontAlgn="auto" hangingPunct="1">
              <a:spcAft>
                <a:spcPts val="0"/>
              </a:spcAft>
              <a:defRPr/>
            </a:pPr>
            <a:r>
              <a:rPr lang="en-US" dirty="0" smtClean="0"/>
              <a:t>I hope this presentation was informative and helps give you some ideas to incorporate into your classrooms in the future.</a:t>
            </a:r>
          </a:p>
          <a:p>
            <a:pPr marL="274320" eaLnBrk="1" fontAlgn="auto" hangingPunct="1">
              <a:spcAft>
                <a:spcPts val="0"/>
              </a:spcAft>
              <a:defRPr/>
            </a:pPr>
            <a:endParaRPr lang="en-US" dirty="0"/>
          </a:p>
          <a:p>
            <a:pPr marL="274320" eaLnBrk="1" fontAlgn="auto" hangingPunct="1">
              <a:spcAft>
                <a:spcPts val="0"/>
              </a:spcAft>
              <a:defRPr/>
            </a:pPr>
            <a:r>
              <a:rPr lang="en-US" dirty="0" smtClean="0"/>
              <a:t>Thank you for attending this workshop!</a:t>
            </a:r>
            <a:endParaRPr lang="en-US" dirty="0"/>
          </a:p>
        </p:txBody>
      </p:sp>
      <p:sp>
        <p:nvSpPr>
          <p:cNvPr id="3" name="Title 2"/>
          <p:cNvSpPr>
            <a:spLocks noGrp="1"/>
          </p:cNvSpPr>
          <p:nvPr>
            <p:ph type="title"/>
          </p:nvPr>
        </p:nvSpPr>
        <p:spPr/>
        <p:txBody>
          <a:bodyPr/>
          <a:lstStyle/>
          <a:p>
            <a:pPr eaLnBrk="1" fontAlgn="auto" hangingPunct="1">
              <a:spcAft>
                <a:spcPts val="0"/>
              </a:spcAft>
              <a:defRPr/>
            </a:pPr>
            <a:r>
              <a:rPr lang="en-US" dirty="0" smtClean="0">
                <a:solidFill>
                  <a:schemeClr val="accent1">
                    <a:tint val="88000"/>
                    <a:satMod val="150000"/>
                  </a:schemeClr>
                </a:solidFill>
              </a:rPr>
              <a:t>The End</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262"/>
            <a:ext cx="8407400" cy="4910137"/>
          </a:xfrm>
        </p:spPr>
        <p:txBody>
          <a:bodyPr>
            <a:normAutofit fontScale="47500" lnSpcReduction="20000"/>
          </a:bodyPr>
          <a:lstStyle/>
          <a:p>
            <a:r>
              <a:rPr lang="en-US" sz="2900" dirty="0"/>
              <a:t>“Open Book Series: View Finder” by Kristin Bradley</a:t>
            </a:r>
          </a:p>
          <a:p>
            <a:pPr marL="44450" indent="0">
              <a:buNone/>
            </a:pPr>
            <a:endParaRPr lang="en-US" sz="2900" dirty="0"/>
          </a:p>
          <a:p>
            <a:r>
              <a:rPr lang="en-US" sz="2900" dirty="0"/>
              <a:t>“</a:t>
            </a:r>
            <a:r>
              <a:rPr lang="en-US" sz="2900" dirty="0" err="1"/>
              <a:t>Bleistift</a:t>
            </a:r>
            <a:r>
              <a:rPr lang="en-US" sz="2900" dirty="0"/>
              <a:t>” by Oliver </a:t>
            </a:r>
            <a:r>
              <a:rPr lang="en-US" sz="2900" dirty="0" err="1"/>
              <a:t>Tacke</a:t>
            </a:r>
            <a:r>
              <a:rPr lang="en-US" sz="2900" dirty="0"/>
              <a:t> CC BY 2.0</a:t>
            </a:r>
          </a:p>
          <a:p>
            <a:pPr marL="44450" indent="0">
              <a:buNone/>
            </a:pPr>
            <a:r>
              <a:rPr lang="en-US" sz="2900" u="sng" dirty="0">
                <a:hlinkClick r:id="rId2"/>
              </a:rPr>
              <a:t>https://www.flickr.com/photos/otacke/10034140595/in/set-72157636077428096/</a:t>
            </a:r>
            <a:r>
              <a:rPr lang="en-US" sz="2900" dirty="0"/>
              <a:t> </a:t>
            </a:r>
          </a:p>
          <a:p>
            <a:pPr marL="44450" indent="0">
              <a:buNone/>
            </a:pPr>
            <a:r>
              <a:rPr lang="en-US" sz="2900" dirty="0"/>
              <a:t>Pencil.jpeg</a:t>
            </a:r>
          </a:p>
          <a:p>
            <a:pPr marL="44450" indent="0">
              <a:buNone/>
            </a:pPr>
            <a:r>
              <a:rPr lang="en-US" sz="2900" dirty="0"/>
              <a:t> </a:t>
            </a:r>
          </a:p>
          <a:p>
            <a:r>
              <a:rPr lang="en-US" sz="2900" dirty="0"/>
              <a:t>“</a:t>
            </a:r>
            <a:r>
              <a:rPr lang="en-US" sz="2900" dirty="0" err="1"/>
              <a:t>Gluehbirne</a:t>
            </a:r>
            <a:r>
              <a:rPr lang="en-US" sz="2900" dirty="0"/>
              <a:t> by Oliver </a:t>
            </a:r>
            <a:r>
              <a:rPr lang="en-US" sz="2900" dirty="0" err="1"/>
              <a:t>Tacke</a:t>
            </a:r>
            <a:r>
              <a:rPr lang="en-US" sz="2900" dirty="0"/>
              <a:t> CC BY 2.0</a:t>
            </a:r>
          </a:p>
          <a:p>
            <a:pPr marL="44450" indent="0">
              <a:buNone/>
            </a:pPr>
            <a:r>
              <a:rPr lang="en-US" sz="2900" u="sng" dirty="0">
                <a:hlinkClick r:id="rId3"/>
              </a:rPr>
              <a:t>https://www.flickr.com/photos/otacke/10034100664/in/set-72157636077428096/</a:t>
            </a:r>
            <a:r>
              <a:rPr lang="en-US" sz="2900" dirty="0"/>
              <a:t> </a:t>
            </a:r>
          </a:p>
          <a:p>
            <a:pPr marL="44450" indent="0">
              <a:buNone/>
            </a:pPr>
            <a:r>
              <a:rPr lang="en-US" sz="2900" dirty="0"/>
              <a:t>Lightbulb.jpeg</a:t>
            </a:r>
          </a:p>
          <a:p>
            <a:pPr marL="44450" indent="0">
              <a:buNone/>
            </a:pPr>
            <a:r>
              <a:rPr lang="en-US" sz="2900" dirty="0"/>
              <a:t> </a:t>
            </a:r>
          </a:p>
          <a:p>
            <a:r>
              <a:rPr lang="en-US" sz="2900" dirty="0"/>
              <a:t>“Checklist” by Oliver </a:t>
            </a:r>
            <a:r>
              <a:rPr lang="en-US" sz="2900" dirty="0" err="1"/>
              <a:t>Tacke</a:t>
            </a:r>
            <a:r>
              <a:rPr lang="en-US" sz="2900" dirty="0"/>
              <a:t> CC BY 2.0</a:t>
            </a:r>
          </a:p>
          <a:p>
            <a:pPr marL="44450" indent="0">
              <a:buNone/>
            </a:pPr>
            <a:r>
              <a:rPr lang="en-US" sz="2900" u="sng" dirty="0">
                <a:hlinkClick r:id="rId4"/>
              </a:rPr>
              <a:t>https://www.flickr.com/photos/otacke/12221292503</a:t>
            </a:r>
            <a:r>
              <a:rPr lang="en-US" sz="2900" dirty="0"/>
              <a:t> </a:t>
            </a:r>
          </a:p>
          <a:p>
            <a:pPr marL="44450" indent="0">
              <a:buNone/>
            </a:pPr>
            <a:r>
              <a:rPr lang="en-US" sz="2900" dirty="0"/>
              <a:t>Checklist.jpeg</a:t>
            </a:r>
          </a:p>
          <a:p>
            <a:pPr marL="44450" indent="0">
              <a:buNone/>
            </a:pPr>
            <a:r>
              <a:rPr lang="en-US" sz="2900" dirty="0"/>
              <a:t> </a:t>
            </a:r>
          </a:p>
          <a:p>
            <a:r>
              <a:rPr lang="en-US" sz="2900" dirty="0"/>
              <a:t>“Feedback checklist” by AJ </a:t>
            </a:r>
            <a:r>
              <a:rPr lang="en-US" sz="2900" dirty="0" err="1"/>
              <a:t>Cann</a:t>
            </a:r>
            <a:r>
              <a:rPr lang="en-US" sz="2900" dirty="0"/>
              <a:t> CC BY-SA 2.0</a:t>
            </a:r>
          </a:p>
          <a:p>
            <a:pPr marL="44450" indent="0">
              <a:buNone/>
            </a:pPr>
            <a:r>
              <a:rPr lang="en-US" sz="2900" u="sng" dirty="0">
                <a:hlinkClick r:id="rId5"/>
              </a:rPr>
              <a:t>https://www.flickr.com/photos/ajc1/9568156463</a:t>
            </a:r>
            <a:r>
              <a:rPr lang="en-US" sz="2900" dirty="0"/>
              <a:t> </a:t>
            </a:r>
          </a:p>
          <a:p>
            <a:pPr marL="44450" indent="0">
              <a:buNone/>
            </a:pPr>
            <a:r>
              <a:rPr lang="en-US" sz="2900" dirty="0"/>
              <a:t>Feedback.jpeg</a:t>
            </a:r>
          </a:p>
          <a:p>
            <a:pPr marL="44450" indent="0">
              <a:buNone/>
            </a:pPr>
            <a:r>
              <a:rPr lang="en-US" sz="2900" dirty="0"/>
              <a:t> </a:t>
            </a:r>
          </a:p>
          <a:p>
            <a:r>
              <a:rPr lang="en-US" sz="2900" dirty="0"/>
              <a:t>“orange checkmark” by </a:t>
            </a:r>
            <a:r>
              <a:rPr lang="en-US" sz="2900" dirty="0" err="1"/>
              <a:t>Wonderlane</a:t>
            </a:r>
            <a:r>
              <a:rPr lang="en-US" sz="2900" dirty="0"/>
              <a:t> CC BY 2.0</a:t>
            </a:r>
          </a:p>
          <a:p>
            <a:pPr marL="44450" indent="0">
              <a:buNone/>
            </a:pPr>
            <a:r>
              <a:rPr lang="en-US" sz="2900" u="sng" dirty="0">
                <a:hlinkClick r:id="rId6"/>
              </a:rPr>
              <a:t>https://www.flickr.com/photos/wonderlane/5203714378</a:t>
            </a:r>
            <a:r>
              <a:rPr lang="en-US" sz="2900" dirty="0"/>
              <a:t> </a:t>
            </a:r>
          </a:p>
          <a:p>
            <a:pPr marL="44450" indent="0">
              <a:buNone/>
            </a:pPr>
            <a:r>
              <a:rPr lang="en-US" sz="2900" dirty="0"/>
              <a:t>Checkmark.jpeg</a:t>
            </a:r>
          </a:p>
          <a:p>
            <a:endParaRPr lang="en-US" dirty="0"/>
          </a:p>
        </p:txBody>
      </p:sp>
      <p:sp>
        <p:nvSpPr>
          <p:cNvPr id="3" name="Title 2"/>
          <p:cNvSpPr>
            <a:spLocks noGrp="1"/>
          </p:cNvSpPr>
          <p:nvPr>
            <p:ph type="title"/>
          </p:nvPr>
        </p:nvSpPr>
        <p:spPr/>
        <p:txBody>
          <a:bodyPr/>
          <a:lstStyle/>
          <a:p>
            <a:r>
              <a:rPr lang="en-US" dirty="0" smtClean="0"/>
              <a:t>Image Credits</a:t>
            </a:r>
            <a:endParaRPr lang="en-US" dirty="0"/>
          </a:p>
        </p:txBody>
      </p:sp>
    </p:spTree>
    <p:extLst>
      <p:ext uri="{BB962C8B-B14F-4D97-AF65-F5344CB8AC3E}">
        <p14:creationId xmlns:p14="http://schemas.microsoft.com/office/powerpoint/2010/main" val="233710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p:txBody>
          <a:bodyPr>
            <a:normAutofit lnSpcReduction="10000"/>
          </a:bodyPr>
          <a:lstStyle/>
          <a:p>
            <a:pPr marL="274320" eaLnBrk="1" fontAlgn="auto" hangingPunct="1">
              <a:spcAft>
                <a:spcPts val="0"/>
              </a:spcAft>
              <a:defRPr/>
            </a:pPr>
            <a:r>
              <a:rPr lang="en-US" altLang="en-US" sz="2500" dirty="0" smtClean="0"/>
              <a:t>Multimodal documents can combine text, image, animation, sound, and video. These types of essays vary greatly in form.</a:t>
            </a:r>
          </a:p>
          <a:p>
            <a:pPr marL="0" indent="0" eaLnBrk="1" fontAlgn="auto" hangingPunct="1">
              <a:spcAft>
                <a:spcPts val="0"/>
              </a:spcAft>
              <a:buFont typeface="Wingdings 2" pitchFamily="18" charset="2"/>
              <a:buNone/>
              <a:defRPr/>
            </a:pPr>
            <a:endParaRPr lang="en-US" altLang="en-US" sz="2500" dirty="0" smtClean="0"/>
          </a:p>
          <a:p>
            <a:pPr marL="274320" eaLnBrk="1" fontAlgn="auto" hangingPunct="1">
              <a:spcAft>
                <a:spcPts val="0"/>
              </a:spcAft>
              <a:defRPr/>
            </a:pPr>
            <a:r>
              <a:rPr lang="en-US" altLang="en-US" sz="2500" dirty="0" smtClean="0"/>
              <a:t>For example a multimodal essay could be created in Microsoft Word integrating images, photos, text formatting and graphs or charts.</a:t>
            </a:r>
          </a:p>
          <a:p>
            <a:pPr marL="0" indent="0" eaLnBrk="1" fontAlgn="auto" hangingPunct="1">
              <a:spcAft>
                <a:spcPts val="0"/>
              </a:spcAft>
              <a:buFont typeface="Wingdings 2" pitchFamily="18" charset="2"/>
              <a:buNone/>
              <a:defRPr/>
            </a:pPr>
            <a:endParaRPr lang="en-US" altLang="en-US" sz="2500" dirty="0" smtClean="0"/>
          </a:p>
          <a:p>
            <a:pPr marL="274320" eaLnBrk="1" fontAlgn="auto" hangingPunct="1">
              <a:spcAft>
                <a:spcPts val="0"/>
              </a:spcAft>
              <a:defRPr/>
            </a:pPr>
            <a:r>
              <a:rPr lang="en-US" altLang="en-US" sz="2500" dirty="0" smtClean="0"/>
              <a:t>Or could be created in Power Point and be a series of slides that integrate text, image and animation (like this presentation!)</a:t>
            </a:r>
          </a:p>
        </p:txBody>
      </p:sp>
      <p:sp>
        <p:nvSpPr>
          <p:cNvPr id="5122" name="Rectangle 2"/>
          <p:cNvSpPr>
            <a:spLocks noGrp="1" noChangeArrowheads="1"/>
          </p:cNvSpPr>
          <p:nvPr>
            <p:ph type="title"/>
          </p:nvPr>
        </p:nvSpPr>
        <p:spPr/>
        <p:txBody>
          <a:bodyPr/>
          <a:lstStyle/>
          <a:p>
            <a:pPr eaLnBrk="1" fontAlgn="auto" hangingPunct="1">
              <a:spcAft>
                <a:spcPts val="0"/>
              </a:spcAft>
              <a:defRPr/>
            </a:pPr>
            <a:r>
              <a:rPr lang="en-US" dirty="0" smtClean="0">
                <a:solidFill>
                  <a:schemeClr val="accent1">
                    <a:tint val="88000"/>
                    <a:satMod val="150000"/>
                  </a:schemeClr>
                </a:solidFill>
              </a:rPr>
              <a:t>More Multimodal</a:t>
            </a:r>
          </a:p>
        </p:txBody>
      </p:sp>
      <p:pic>
        <p:nvPicPr>
          <p:cNvPr id="2" name="Per_-_DLDN_Instrumental.mp3">
            <a:hlinkClick r:id="" action="ppaction://media"/>
          </p:cNvPr>
          <p:cNvPicPr>
            <a:picLocks noRot="1" noChangeAspect="1"/>
          </p:cNvPicPr>
          <p:nvPr>
            <a:audioFile r:link="rId1"/>
          </p:nvPr>
        </p:nvPicPr>
        <p:blipFill>
          <a:blip r:embed="rId3">
            <a:extLst>
              <a:ext uri="{28A0092B-C50C-407E-A947-70E740481C1C}">
                <a14:useLocalDpi xmlns:a14="http://schemas.microsoft.com/office/drawing/2010/main" val="0"/>
              </a:ext>
            </a:extLst>
          </a:blip>
          <a:srcRect/>
          <a:stretch>
            <a:fillRect/>
          </a:stretch>
        </p:blipFill>
        <p:spPr bwMode="auto">
          <a:xfrm>
            <a:off x="8001000" y="57912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21235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2"/>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p:txBody>
          <a:bodyPr/>
          <a:lstStyle/>
          <a:p>
            <a:pPr marL="274320" eaLnBrk="1" fontAlgn="auto" hangingPunct="1">
              <a:spcAft>
                <a:spcPts val="0"/>
              </a:spcAft>
              <a:defRPr/>
            </a:pPr>
            <a:r>
              <a:rPr lang="en-US" altLang="en-US" sz="2400" dirty="0" smtClean="0"/>
              <a:t>I based my classroom approach after Karen Moynihan </a:t>
            </a:r>
          </a:p>
          <a:p>
            <a:pPr marL="0" indent="0" eaLnBrk="1" fontAlgn="auto" hangingPunct="1">
              <a:spcAft>
                <a:spcPts val="0"/>
              </a:spcAft>
              <a:buFont typeface="Wingdings 2" pitchFamily="18" charset="2"/>
              <a:buNone/>
              <a:defRPr/>
            </a:pPr>
            <a:endParaRPr lang="en-US" altLang="en-US" sz="2400" dirty="0" smtClean="0"/>
          </a:p>
          <a:p>
            <a:pPr marL="274320" eaLnBrk="1" fontAlgn="auto" hangingPunct="1">
              <a:spcAft>
                <a:spcPts val="0"/>
              </a:spcAft>
              <a:defRPr/>
            </a:pPr>
            <a:r>
              <a:rPr lang="en-US" altLang="en-US" sz="2400" dirty="0" smtClean="0"/>
              <a:t>I adapted her timeline and project to fit with the WIU English 180 Paper 4 (Problem Essay) and Paper 5 (Researched Argument Essay).</a:t>
            </a:r>
          </a:p>
          <a:p>
            <a:pPr marL="0" indent="0" eaLnBrk="1" fontAlgn="auto" hangingPunct="1">
              <a:spcAft>
                <a:spcPts val="0"/>
              </a:spcAft>
              <a:buFont typeface="Wingdings 2" pitchFamily="18" charset="2"/>
              <a:buNone/>
              <a:defRPr/>
            </a:pPr>
            <a:endParaRPr lang="en-US" altLang="en-US" sz="2400" dirty="0" smtClean="0"/>
          </a:p>
          <a:p>
            <a:pPr marL="274320" eaLnBrk="1" fontAlgn="auto" hangingPunct="1">
              <a:spcAft>
                <a:spcPts val="0"/>
              </a:spcAft>
              <a:defRPr/>
            </a:pPr>
            <a:r>
              <a:rPr lang="en-US" altLang="en-US" sz="2400" dirty="0" smtClean="0"/>
              <a:t>I required my students to do multimodal research AND insert multimodal elements into basic Microsoft Word Documents.</a:t>
            </a:r>
          </a:p>
          <a:p>
            <a:pPr marL="274320" eaLnBrk="1" fontAlgn="auto" hangingPunct="1">
              <a:spcAft>
                <a:spcPts val="0"/>
              </a:spcAft>
              <a:defRPr/>
            </a:pPr>
            <a:endParaRPr lang="en-US" altLang="en-US" dirty="0" smtClean="0"/>
          </a:p>
        </p:txBody>
      </p:sp>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tint val="88000"/>
                    <a:satMod val="150000"/>
                  </a:schemeClr>
                </a:solidFill>
              </a:rPr>
              <a:t>My Application</a:t>
            </a:r>
            <a:endParaRPr lang="en-US" dirty="0">
              <a:solidFill>
                <a:schemeClr val="accent1">
                  <a:tint val="88000"/>
                  <a:satMod val="15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183563" cy="4651375"/>
          </a:xfrm>
        </p:spPr>
        <p:txBody>
          <a:bodyPr>
            <a:normAutofit fontScale="92500" lnSpcReduction="10000"/>
          </a:bodyPr>
          <a:lstStyle/>
          <a:p>
            <a:pPr marL="265176" indent="-265176" eaLnBrk="1" fontAlgn="auto" hangingPunct="1">
              <a:spcAft>
                <a:spcPts val="0"/>
              </a:spcAft>
              <a:buFont typeface="Wingdings 2"/>
              <a:buChar char=""/>
              <a:defRPr/>
            </a:pPr>
            <a:r>
              <a:rPr lang="en-US" sz="2200" dirty="0"/>
              <a:t>I had the content of Paper 4 be part of the content for Paper 5 </a:t>
            </a:r>
            <a:r>
              <a:rPr lang="en-US" sz="2200" dirty="0" smtClean="0"/>
              <a:t>so the students could get practice “integrating” content. </a:t>
            </a:r>
          </a:p>
          <a:p>
            <a:pPr marL="0" indent="0" eaLnBrk="1" fontAlgn="auto" hangingPunct="1">
              <a:spcAft>
                <a:spcPts val="0"/>
              </a:spcAft>
              <a:buFont typeface="Wingdings 2" pitchFamily="18" charset="2"/>
              <a:buNone/>
              <a:defRPr/>
            </a:pPr>
            <a:endParaRPr lang="en-US" sz="2200" dirty="0" smtClean="0"/>
          </a:p>
          <a:p>
            <a:pPr marL="265176" indent="-265176" eaLnBrk="1" fontAlgn="auto" hangingPunct="1">
              <a:spcAft>
                <a:spcPts val="0"/>
              </a:spcAft>
              <a:buFont typeface="Wingdings 2"/>
              <a:buChar char=""/>
              <a:defRPr/>
            </a:pPr>
            <a:r>
              <a:rPr lang="en-US" sz="2200" dirty="0"/>
              <a:t>This was done students could see and apply content of papers together and because I was asking them to do outside elements (graph, primary research, design of paper and images) I wanted them to feel comfortable that they had some of the content already done</a:t>
            </a:r>
            <a:r>
              <a:rPr lang="en-US" sz="2200" dirty="0" smtClean="0"/>
              <a:t>.</a:t>
            </a:r>
          </a:p>
          <a:p>
            <a:pPr marL="0" indent="0" eaLnBrk="1" fontAlgn="auto" hangingPunct="1">
              <a:spcAft>
                <a:spcPts val="0"/>
              </a:spcAft>
              <a:buFont typeface="Wingdings 2" pitchFamily="18" charset="2"/>
              <a:buNone/>
              <a:defRPr/>
            </a:pPr>
            <a:endParaRPr lang="en-US" sz="2200" dirty="0"/>
          </a:p>
          <a:p>
            <a:pPr marL="265176" indent="-265176" eaLnBrk="1" fontAlgn="auto" hangingPunct="1">
              <a:spcAft>
                <a:spcPts val="0"/>
              </a:spcAft>
              <a:buFont typeface="Wingdings 2"/>
              <a:buChar char=""/>
              <a:defRPr/>
            </a:pPr>
            <a:r>
              <a:rPr lang="en-US" sz="2200" dirty="0" smtClean="0"/>
              <a:t>This did not mean that they simply had half their paper done and they could just start typing on the end of Paper 4. </a:t>
            </a:r>
          </a:p>
          <a:p>
            <a:pPr marL="0" indent="0" eaLnBrk="1" fontAlgn="auto" hangingPunct="1">
              <a:spcAft>
                <a:spcPts val="0"/>
              </a:spcAft>
              <a:buFont typeface="Wingdings 2" pitchFamily="18" charset="2"/>
              <a:buNone/>
              <a:defRPr/>
            </a:pPr>
            <a:endParaRPr lang="en-US" sz="2200" dirty="0" smtClean="0"/>
          </a:p>
          <a:p>
            <a:pPr marL="265176" indent="-265176" eaLnBrk="1" fontAlgn="auto" hangingPunct="1">
              <a:spcAft>
                <a:spcPts val="0"/>
              </a:spcAft>
              <a:buFont typeface="Wingdings 2"/>
              <a:buChar char=""/>
              <a:defRPr/>
            </a:pPr>
            <a:r>
              <a:rPr lang="en-US" sz="2200" dirty="0" smtClean="0"/>
              <a:t>They had to take the problem they discussed and turn it into a well-developed researched argument. This was an important continuation of practice with ORGANIZATION.</a:t>
            </a:r>
          </a:p>
          <a:p>
            <a:pPr marL="0" indent="0" eaLnBrk="1" fontAlgn="auto" hangingPunct="1">
              <a:spcAft>
                <a:spcPts val="0"/>
              </a:spcAft>
              <a:buFont typeface="Wingdings 2"/>
              <a:buNone/>
              <a:defRPr/>
            </a:pPr>
            <a:endParaRPr lang="en-US" dirty="0"/>
          </a:p>
        </p:txBody>
      </p:sp>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tint val="88000"/>
                    <a:satMod val="150000"/>
                  </a:schemeClr>
                </a:solidFill>
              </a:rPr>
              <a:t>Getting Started with Content</a:t>
            </a:r>
            <a:endParaRPr lang="en-US" dirty="0">
              <a:solidFill>
                <a:schemeClr val="accent1">
                  <a:tint val="88000"/>
                  <a:satMod val="150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6781800" cy="4724400"/>
          </a:xfrm>
        </p:spPr>
        <p:txBody>
          <a:bodyPr>
            <a:normAutofit/>
          </a:bodyPr>
          <a:lstStyle/>
          <a:p>
            <a:pPr marL="265176" indent="-265176" eaLnBrk="1" fontAlgn="auto" hangingPunct="1">
              <a:spcAft>
                <a:spcPts val="0"/>
              </a:spcAft>
              <a:buFont typeface="Wingdings 2"/>
              <a:buChar char=""/>
              <a:defRPr/>
            </a:pPr>
            <a:r>
              <a:rPr lang="en-US" dirty="0" smtClean="0"/>
              <a:t>I chose to use Microsoft Word as the vehicle of the multimodal elements for a couple reasons: </a:t>
            </a:r>
          </a:p>
          <a:p>
            <a:pPr marL="0" indent="0" eaLnBrk="1" fontAlgn="auto" hangingPunct="1">
              <a:spcAft>
                <a:spcPts val="0"/>
              </a:spcAft>
              <a:buFont typeface="Wingdings 2"/>
              <a:buNone/>
              <a:defRPr/>
            </a:pPr>
            <a:endParaRPr lang="en-US" dirty="0" smtClean="0"/>
          </a:p>
          <a:p>
            <a:pPr marL="265176" indent="-265176" eaLnBrk="1" fontAlgn="auto" hangingPunct="1">
              <a:spcAft>
                <a:spcPts val="0"/>
              </a:spcAft>
              <a:buFont typeface="Wingdings 2"/>
              <a:buChar char=""/>
              <a:defRPr/>
            </a:pPr>
            <a:r>
              <a:rPr lang="en-US" dirty="0" smtClean="0"/>
              <a:t>1. Semester time constraints. </a:t>
            </a:r>
            <a:r>
              <a:rPr lang="en-US" dirty="0"/>
              <a:t>Adapting the time line </a:t>
            </a:r>
            <a:r>
              <a:rPr lang="en-US" dirty="0" smtClean="0"/>
              <a:t>from Moynihan’s approach into one that would fit my classroom was </a:t>
            </a:r>
            <a:r>
              <a:rPr lang="en-US" dirty="0"/>
              <a:t>a challenge</a:t>
            </a:r>
            <a:r>
              <a:rPr lang="en-US" dirty="0" smtClean="0"/>
              <a:t>. I left out some of the aspects Moynihan incorporated in her classroom approach.</a:t>
            </a:r>
            <a:endParaRPr lang="en-US" dirty="0"/>
          </a:p>
          <a:p>
            <a:pPr marL="0" indent="0" eaLnBrk="1" fontAlgn="auto" hangingPunct="1">
              <a:spcAft>
                <a:spcPts val="0"/>
              </a:spcAft>
              <a:buFont typeface="Wingdings 2"/>
              <a:buNone/>
              <a:defRPr/>
            </a:pPr>
            <a:endParaRPr lang="en-US" dirty="0" smtClean="0"/>
          </a:p>
          <a:p>
            <a:pPr marL="265176" indent="-265176" eaLnBrk="1" fontAlgn="auto" hangingPunct="1">
              <a:spcAft>
                <a:spcPts val="0"/>
              </a:spcAft>
              <a:buFont typeface="Wingdings 2"/>
              <a:buChar char=""/>
              <a:defRPr/>
            </a:pPr>
            <a:r>
              <a:rPr lang="en-US" dirty="0" smtClean="0"/>
              <a:t>2. Familiarity. Most students were already familiar with the program.</a:t>
            </a:r>
          </a:p>
          <a:p>
            <a:pPr marL="265176" indent="-265176" eaLnBrk="1" fontAlgn="auto" hangingPunct="1">
              <a:spcAft>
                <a:spcPts val="0"/>
              </a:spcAft>
              <a:buFont typeface="Wingdings 2"/>
              <a:buChar char=""/>
              <a:defRPr/>
            </a:pPr>
            <a:endParaRPr lang="en-US" dirty="0"/>
          </a:p>
          <a:p>
            <a:pPr marL="265176" indent="-265176" eaLnBrk="1" fontAlgn="auto" hangingPunct="1">
              <a:spcAft>
                <a:spcPts val="0"/>
              </a:spcAft>
              <a:buFont typeface="Wingdings 2"/>
              <a:buChar char=""/>
              <a:defRPr/>
            </a:pPr>
            <a:r>
              <a:rPr lang="en-US" dirty="0" smtClean="0"/>
              <a:t>In the future I hope to move to other media types such as Power Point, Slide Share and Web Pages.</a:t>
            </a:r>
            <a:endParaRPr lang="en-US" dirty="0"/>
          </a:p>
        </p:txBody>
      </p:sp>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tint val="88000"/>
                    <a:satMod val="150000"/>
                  </a:schemeClr>
                </a:solidFill>
              </a:rPr>
              <a:t>Multimodal Vehicle: Media</a:t>
            </a:r>
            <a:endParaRPr lang="en-US" dirty="0">
              <a:solidFill>
                <a:schemeClr val="accent1">
                  <a:tint val="88000"/>
                  <a:satMod val="150000"/>
                </a:schemeClr>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9456" y="4419600"/>
            <a:ext cx="1340875" cy="1869629"/>
          </a:xfrm>
          <a:prstGeom prst="rect">
            <a:avLst/>
          </a:prstGeom>
          <a:ln w="57150">
            <a:solidFill>
              <a:schemeClr val="accent1"/>
            </a:solid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381000" y="1981200"/>
            <a:ext cx="8407400" cy="4406900"/>
          </a:xfrm>
        </p:spPr>
        <p:txBody>
          <a:bodyPr/>
          <a:lstStyle/>
          <a:p>
            <a:pPr marL="274320" eaLnBrk="1" fontAlgn="auto" hangingPunct="1">
              <a:spcAft>
                <a:spcPts val="0"/>
              </a:spcAft>
              <a:defRPr/>
            </a:pPr>
            <a:r>
              <a:rPr lang="en-US" altLang="en-US" dirty="0" smtClean="0"/>
              <a:t>Students were required to do both secondary and primary research.</a:t>
            </a:r>
          </a:p>
          <a:p>
            <a:pPr marL="45720" indent="0" eaLnBrk="1" fontAlgn="auto" hangingPunct="1">
              <a:spcAft>
                <a:spcPts val="0"/>
              </a:spcAft>
              <a:buFont typeface="Wingdings 2" pitchFamily="18" charset="2"/>
              <a:buNone/>
              <a:defRPr/>
            </a:pPr>
            <a:endParaRPr lang="en-US" altLang="en-US" dirty="0" smtClean="0"/>
          </a:p>
          <a:p>
            <a:pPr marL="274320" eaLnBrk="1" fontAlgn="auto" hangingPunct="1">
              <a:spcAft>
                <a:spcPts val="0"/>
              </a:spcAft>
              <a:defRPr/>
            </a:pPr>
            <a:r>
              <a:rPr lang="en-US" altLang="en-US" dirty="0" smtClean="0"/>
              <a:t>Primary Research: Conducting Interviews</a:t>
            </a:r>
          </a:p>
          <a:p>
            <a:pPr marL="45720" indent="0" eaLnBrk="1" fontAlgn="auto" hangingPunct="1">
              <a:spcAft>
                <a:spcPts val="0"/>
              </a:spcAft>
              <a:buFont typeface="Wingdings 2" pitchFamily="18" charset="2"/>
              <a:buNone/>
              <a:defRPr/>
            </a:pPr>
            <a:endParaRPr lang="en-US" altLang="en-US" dirty="0" smtClean="0"/>
          </a:p>
          <a:p>
            <a:pPr marL="274320" eaLnBrk="1" fontAlgn="auto" hangingPunct="1">
              <a:spcAft>
                <a:spcPts val="0"/>
              </a:spcAft>
              <a:defRPr/>
            </a:pPr>
            <a:r>
              <a:rPr lang="en-US" altLang="en-US" dirty="0" smtClean="0"/>
              <a:t>Secondary Research: Included Scholarly Journal Articles, Book/print sources and Web sources</a:t>
            </a:r>
          </a:p>
          <a:p>
            <a:pPr marL="274320" eaLnBrk="1" fontAlgn="auto" hangingPunct="1">
              <a:spcAft>
                <a:spcPts val="0"/>
              </a:spcAft>
              <a:defRPr/>
            </a:pPr>
            <a:endParaRPr lang="en-US" altLang="en-US" dirty="0" smtClean="0"/>
          </a:p>
          <a:p>
            <a:pPr marL="274320" eaLnBrk="1" fontAlgn="auto" hangingPunct="1">
              <a:spcAft>
                <a:spcPts val="0"/>
              </a:spcAft>
              <a:defRPr/>
            </a:pPr>
            <a:r>
              <a:rPr lang="en-US" altLang="en-US" dirty="0" smtClean="0"/>
              <a:t>I required my students to physically bring their book source to class so I could approve them. </a:t>
            </a:r>
          </a:p>
        </p:txBody>
      </p:sp>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tint val="88000"/>
                    <a:satMod val="150000"/>
                  </a:schemeClr>
                </a:solidFill>
              </a:rPr>
              <a:t>Multimodal Research</a:t>
            </a:r>
            <a:endParaRPr lang="en-US" dirty="0">
              <a:solidFill>
                <a:schemeClr val="accent1">
                  <a:tint val="88000"/>
                  <a:satMod val="15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76400"/>
            <a:ext cx="7755534" cy="5181600"/>
          </a:xfrm>
        </p:spPr>
        <p:txBody>
          <a:bodyPr>
            <a:normAutofit/>
          </a:bodyPr>
          <a:lstStyle/>
          <a:p>
            <a:pPr marL="265176" indent="-265176" eaLnBrk="1" fontAlgn="auto" hangingPunct="1">
              <a:spcAft>
                <a:spcPts val="0"/>
              </a:spcAft>
              <a:buFont typeface="Wingdings 2"/>
              <a:buChar char=""/>
              <a:defRPr/>
            </a:pPr>
            <a:r>
              <a:rPr lang="en-US" dirty="0" smtClean="0"/>
              <a:t>I gave the students a lesson on interviews/etiquette.</a:t>
            </a:r>
          </a:p>
          <a:p>
            <a:pPr marL="265176" indent="-265176" eaLnBrk="1" fontAlgn="auto" hangingPunct="1">
              <a:spcAft>
                <a:spcPts val="0"/>
              </a:spcAft>
              <a:buFont typeface="Wingdings 2"/>
              <a:buChar char=""/>
              <a:defRPr/>
            </a:pPr>
            <a:endParaRPr lang="en-US" dirty="0"/>
          </a:p>
          <a:p>
            <a:pPr marL="265176" indent="-265176" eaLnBrk="1" fontAlgn="auto" hangingPunct="1">
              <a:spcAft>
                <a:spcPts val="0"/>
              </a:spcAft>
              <a:buFont typeface="Wingdings 2"/>
              <a:buChar char=""/>
              <a:defRPr/>
            </a:pPr>
            <a:r>
              <a:rPr lang="en-US" dirty="0" smtClean="0"/>
              <a:t>I provided interview tips in handouts and gave class time to brainstorming questions and approaches.</a:t>
            </a:r>
          </a:p>
          <a:p>
            <a:pPr marL="265176" indent="-265176" eaLnBrk="1" fontAlgn="auto" hangingPunct="1">
              <a:spcAft>
                <a:spcPts val="0"/>
              </a:spcAft>
              <a:buFont typeface="Wingdings 2"/>
              <a:buChar char=""/>
              <a:defRPr/>
            </a:pPr>
            <a:endParaRPr lang="en-US" dirty="0" smtClean="0"/>
          </a:p>
          <a:p>
            <a:pPr marL="265176" indent="-265176" eaLnBrk="1" fontAlgn="auto" hangingPunct="1">
              <a:spcAft>
                <a:spcPts val="0"/>
              </a:spcAft>
              <a:buFont typeface="Wingdings 2"/>
              <a:buChar char=""/>
              <a:defRPr/>
            </a:pPr>
            <a:r>
              <a:rPr lang="en-US" dirty="0" smtClean="0"/>
              <a:t>My students had to formulate and turn in typed documents with potential interview questions and they also had to type transcripts of their interviews for me to read before they incorporated the information into</a:t>
            </a:r>
          </a:p>
          <a:p>
            <a:pPr marL="0" indent="0" eaLnBrk="1" fontAlgn="auto" hangingPunct="1">
              <a:spcAft>
                <a:spcPts val="0"/>
              </a:spcAft>
              <a:buNone/>
              <a:defRPr/>
            </a:pPr>
            <a:r>
              <a:rPr lang="en-US" dirty="0"/>
              <a:t> </a:t>
            </a:r>
            <a:r>
              <a:rPr lang="en-US" dirty="0" smtClean="0"/>
              <a:t>   their final paper.</a:t>
            </a:r>
          </a:p>
          <a:p>
            <a:pPr marL="0" indent="0" eaLnBrk="1" fontAlgn="auto" hangingPunct="1">
              <a:spcAft>
                <a:spcPts val="0"/>
              </a:spcAft>
              <a:buFont typeface="Wingdings 2"/>
              <a:buNone/>
              <a:defRPr/>
            </a:pPr>
            <a:endParaRPr lang="en-US" dirty="0" smtClean="0"/>
          </a:p>
          <a:p>
            <a:pPr marL="265176" indent="-265176" eaLnBrk="1" fontAlgn="auto" hangingPunct="1">
              <a:spcAft>
                <a:spcPts val="0"/>
              </a:spcAft>
              <a:buFont typeface="Wingdings 2"/>
              <a:buChar char=""/>
              <a:defRPr/>
            </a:pPr>
            <a:r>
              <a:rPr lang="en-US" dirty="0" smtClean="0"/>
              <a:t>They were free to interview via face-to-face, phone,</a:t>
            </a:r>
          </a:p>
          <a:p>
            <a:pPr marL="0" indent="0" eaLnBrk="1" fontAlgn="auto" hangingPunct="1">
              <a:spcAft>
                <a:spcPts val="0"/>
              </a:spcAft>
              <a:buNone/>
              <a:defRPr/>
            </a:pPr>
            <a:r>
              <a:rPr lang="en-US" dirty="0" smtClean="0"/>
              <a:t> e-mail or social media like Facebook and Twitter. </a:t>
            </a:r>
          </a:p>
          <a:p>
            <a:pPr marL="265176" indent="-265176" eaLnBrk="1" fontAlgn="auto" hangingPunct="1">
              <a:spcAft>
                <a:spcPts val="0"/>
              </a:spcAft>
              <a:buFont typeface="Wingdings 2"/>
              <a:buChar char=""/>
              <a:defRPr/>
            </a:pPr>
            <a:endParaRPr lang="en-US" dirty="0"/>
          </a:p>
        </p:txBody>
      </p:sp>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tint val="88000"/>
                    <a:satMod val="150000"/>
                  </a:schemeClr>
                </a:solidFill>
              </a:rPr>
              <a:t>Conducting Interviews</a:t>
            </a:r>
            <a:endParaRPr lang="en-US" dirty="0">
              <a:solidFill>
                <a:schemeClr val="accent1">
                  <a:tint val="88000"/>
                  <a:satMod val="150000"/>
                </a:schemeClr>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43894" y="4800600"/>
            <a:ext cx="1432881" cy="1592089"/>
          </a:xfrm>
          <a:prstGeom prst="rect">
            <a:avLst/>
          </a:prstGeom>
          <a:ln w="57150">
            <a:solidFill>
              <a:schemeClr val="accent1"/>
            </a:solid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752600"/>
            <a:ext cx="8183563" cy="4803775"/>
          </a:xfrm>
        </p:spPr>
        <p:txBody>
          <a:bodyPr>
            <a:normAutofit lnSpcReduction="10000"/>
          </a:bodyPr>
          <a:lstStyle/>
          <a:p>
            <a:pPr marL="265176" indent="-265176" eaLnBrk="1" fontAlgn="auto" hangingPunct="1">
              <a:spcAft>
                <a:spcPts val="0"/>
              </a:spcAft>
              <a:buFont typeface="Wingdings 2"/>
              <a:buChar char=""/>
              <a:defRPr/>
            </a:pPr>
            <a:r>
              <a:rPr lang="en-US" dirty="0" smtClean="0"/>
              <a:t>My students were required to insert at least 2 images into their document and connect the images to the appeals ethos, pathos and logos. </a:t>
            </a:r>
          </a:p>
          <a:p>
            <a:pPr marL="0" indent="0" eaLnBrk="1" fontAlgn="auto" hangingPunct="1">
              <a:spcAft>
                <a:spcPts val="0"/>
              </a:spcAft>
              <a:buFont typeface="Wingdings 2"/>
              <a:buNone/>
              <a:defRPr/>
            </a:pPr>
            <a:endParaRPr lang="en-US" dirty="0" smtClean="0"/>
          </a:p>
          <a:p>
            <a:pPr marL="265176" indent="-265176" eaLnBrk="1" fontAlgn="auto" hangingPunct="1">
              <a:spcAft>
                <a:spcPts val="0"/>
              </a:spcAft>
              <a:buFont typeface="Wingdings 2"/>
              <a:buChar char=""/>
              <a:defRPr/>
            </a:pPr>
            <a:r>
              <a:rPr lang="en-US" dirty="0" smtClean="0"/>
              <a:t>Students provided a label/caption underneath each image providing a correct citation (Image Copyright) AND label which argument appeal (ethos, pathos, logos) their image(s) supported. </a:t>
            </a:r>
          </a:p>
          <a:p>
            <a:pPr marL="0" indent="0" eaLnBrk="1" fontAlgn="auto" hangingPunct="1">
              <a:spcAft>
                <a:spcPts val="0"/>
              </a:spcAft>
              <a:buFont typeface="Wingdings 2"/>
              <a:buNone/>
              <a:defRPr/>
            </a:pPr>
            <a:endParaRPr lang="en-US" dirty="0" smtClean="0"/>
          </a:p>
          <a:p>
            <a:pPr marL="265176" indent="-265176" eaLnBrk="1" fontAlgn="auto" hangingPunct="1">
              <a:spcAft>
                <a:spcPts val="0"/>
              </a:spcAft>
              <a:buFont typeface="Wingdings 2"/>
              <a:buChar char=""/>
              <a:defRPr/>
            </a:pPr>
            <a:r>
              <a:rPr lang="en-US" dirty="0" smtClean="0"/>
              <a:t>Include Design (headings, fonts, color, layout) in their paper. I showed them some examples in class.</a:t>
            </a:r>
          </a:p>
          <a:p>
            <a:pPr marL="0" indent="0" eaLnBrk="1" fontAlgn="auto" hangingPunct="1">
              <a:spcAft>
                <a:spcPts val="0"/>
              </a:spcAft>
              <a:buFont typeface="Wingdings 2"/>
              <a:buNone/>
              <a:defRPr/>
            </a:pPr>
            <a:endParaRPr lang="en-US" dirty="0" smtClean="0"/>
          </a:p>
          <a:p>
            <a:pPr marL="265176" indent="-265176" eaLnBrk="1" fontAlgn="auto" hangingPunct="1">
              <a:spcAft>
                <a:spcPts val="0"/>
              </a:spcAft>
              <a:buFont typeface="Wingdings 2"/>
              <a:buChar char=""/>
              <a:defRPr/>
            </a:pPr>
            <a:r>
              <a:rPr lang="en-US" dirty="0" smtClean="0"/>
              <a:t>They also inserted a graph/chart that depicted found data on their topic. They had to create this themselves they could not copy one that was already made. </a:t>
            </a:r>
            <a:endParaRPr lang="en-US" dirty="0"/>
          </a:p>
        </p:txBody>
      </p:sp>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tint val="88000"/>
                    <a:satMod val="150000"/>
                  </a:schemeClr>
                </a:solidFill>
              </a:rPr>
              <a:t>Images, Design, Graph/Chart</a:t>
            </a:r>
            <a:endParaRPr lang="en-US" dirty="0">
              <a:solidFill>
                <a:schemeClr val="accent1">
                  <a:tint val="88000"/>
                  <a:satMod val="150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themeOverride>
</file>

<file path=docProps/app.xml><?xml version="1.0" encoding="utf-8"?>
<Properties xmlns="http://schemas.openxmlformats.org/officeDocument/2006/extended-properties" xmlns:vt="http://schemas.openxmlformats.org/officeDocument/2006/docPropsVTypes">
  <Template>Grid</Template>
  <TotalTime>190</TotalTime>
  <Words>1837</Words>
  <Application>Microsoft Office PowerPoint</Application>
  <PresentationFormat>On-screen Show (4:3)</PresentationFormat>
  <Paragraphs>213</Paragraphs>
  <Slides>22</Slides>
  <Notes>1</Notes>
  <HiddenSlides>0</HiddenSlides>
  <MMClips>2</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Grid</vt:lpstr>
      <vt:lpstr>The Multimodal Essay</vt:lpstr>
      <vt:lpstr>Multimodal Essays</vt:lpstr>
      <vt:lpstr>More Multimodal</vt:lpstr>
      <vt:lpstr>My Application</vt:lpstr>
      <vt:lpstr>Getting Started with Content</vt:lpstr>
      <vt:lpstr>Multimodal Vehicle: Media</vt:lpstr>
      <vt:lpstr>Multimodal Research</vt:lpstr>
      <vt:lpstr>Conducting Interviews</vt:lpstr>
      <vt:lpstr>Images, Design, Graph/Chart</vt:lpstr>
      <vt:lpstr>Checklist for Multimodal Essays</vt:lpstr>
      <vt:lpstr>Rewards of Teaching MultiModal Approach</vt:lpstr>
      <vt:lpstr>Multimodal Composition Challenges</vt:lpstr>
      <vt:lpstr>More Challenges</vt:lpstr>
      <vt:lpstr>More Challenges</vt:lpstr>
      <vt:lpstr>Examples/Resources</vt:lpstr>
      <vt:lpstr>Examples/Resources</vt:lpstr>
      <vt:lpstr>Syllabus Time Line Example </vt:lpstr>
      <vt:lpstr>Syllabus Time Line Example</vt:lpstr>
      <vt:lpstr>Syllabus Time Line Example</vt:lpstr>
      <vt:lpstr>Syllabus Time Line Example</vt:lpstr>
      <vt:lpstr>The End</vt:lpstr>
      <vt:lpstr>Image Credits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Multimodal Essay</dc:title>
  <dc:creator>Kristin</dc:creator>
  <cp:lastModifiedBy>Kristin</cp:lastModifiedBy>
  <cp:revision>53</cp:revision>
  <dcterms:created xsi:type="dcterms:W3CDTF">2012-10-30T22:06:19Z</dcterms:created>
  <dcterms:modified xsi:type="dcterms:W3CDTF">2014-05-30T15:19:31Z</dcterms:modified>
</cp:coreProperties>
</file>